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61" r:id="rId3"/>
    <p:sldId id="274" r:id="rId4"/>
    <p:sldId id="258" r:id="rId5"/>
    <p:sldId id="262" r:id="rId6"/>
    <p:sldId id="265" r:id="rId7"/>
    <p:sldId id="266" r:id="rId8"/>
    <p:sldId id="275" r:id="rId9"/>
    <p:sldId id="279" r:id="rId10"/>
    <p:sldId id="278" r:id="rId11"/>
    <p:sldId id="277" r:id="rId12"/>
    <p:sldId id="28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36" y="676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ndara" pitchFamily="34" charset="0"/>
              </a:defRPr>
            </a:lvl1pPr>
          </a:lstStyle>
          <a:p>
            <a:pPr>
              <a:defRPr/>
            </a:pPr>
            <a:endParaRPr lang="fr-FR"/>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ndara" pitchFamily="34" charset="0"/>
              </a:defRPr>
            </a:lvl1pPr>
          </a:lstStyle>
          <a:p>
            <a:pPr>
              <a:defRPr/>
            </a:pPr>
            <a:fld id="{E150853B-83B8-47A4-A58F-0371731F013D}" type="datetimeFigureOut">
              <a:rPr lang="fr-FR"/>
              <a:pPr>
                <a:defRPr/>
              </a:pPr>
              <a:t>11/02/2013</a:t>
            </a:fld>
            <a:endParaRPr lang="fr-F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ndara" pitchFamily="34" charset="0"/>
              </a:defRPr>
            </a:lvl1pPr>
          </a:lstStyle>
          <a:p>
            <a:pPr>
              <a:defRPr/>
            </a:pPr>
            <a:endParaRPr lang="fr-FR"/>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ndara" pitchFamily="34" charset="0"/>
              </a:defRPr>
            </a:lvl1pPr>
          </a:lstStyle>
          <a:p>
            <a:pPr>
              <a:defRPr/>
            </a:pPr>
            <a:fld id="{19E8819F-8C5C-4497-8379-E2D418BF8C7A}" type="slidenum">
              <a:rPr lang="fr-FR"/>
              <a:pPr>
                <a:defRPr/>
              </a:pPr>
              <a:t>‹#›</a:t>
            </a:fld>
            <a:endParaRPr lang="fr-FR"/>
          </a:p>
        </p:txBody>
      </p:sp>
    </p:spTree>
    <p:extLst>
      <p:ext uri="{BB962C8B-B14F-4D97-AF65-F5344CB8AC3E}">
        <p14:creationId xmlns:p14="http://schemas.microsoft.com/office/powerpoint/2010/main" val="2534652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A5D381BD-4178-493B-B61A-9260305852D9}" type="datetimeFigureOut">
              <a:rPr lang="en-US"/>
              <a:pPr>
                <a:defRPr/>
              </a:pPr>
              <a:t>2/11/2013</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E7FB6880-714C-47B6-8242-A63697D9D7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6BF447-686D-49E9-8795-A7F715A1ADBF}" type="datetimeFigureOut">
              <a:rPr lang="en-US"/>
              <a:pPr>
                <a:defRPr/>
              </a:pPr>
              <a:t>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122158-BC66-44CB-AC74-F7E42BDA58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8338F155-A10F-43FA-9C98-F2F5F244EBE1}" type="datetimeFigureOut">
              <a:rPr lang="en-US"/>
              <a:pPr>
                <a:defRPr/>
              </a:pPr>
              <a:t>2/11/2013</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B649E765-2750-423F-ACE3-90536FDB90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3" descr="SSATP-Logo_onBlack.jpg"/>
          <p:cNvPicPr>
            <a:picLocks noChangeAspect="1"/>
          </p:cNvPicPr>
          <p:nvPr userDrawn="1"/>
        </p:nvPicPr>
        <p:blipFill>
          <a:blip r:embed="rId2"/>
          <a:srcRect/>
          <a:stretch>
            <a:fillRect/>
          </a:stretch>
        </p:blipFill>
        <p:spPr bwMode="auto">
          <a:xfrm>
            <a:off x="7813675" y="6172200"/>
            <a:ext cx="1330325" cy="685800"/>
          </a:xfrm>
          <a:prstGeom prst="rect">
            <a:avLst/>
          </a:prstGeom>
          <a:noFill/>
          <a:ln w="9525">
            <a:noFill/>
            <a:miter lim="800000"/>
            <a:headEnd/>
            <a:tailEnd/>
          </a:ln>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AEEB0845-D84F-4B82-BF96-B84E07E7771A}" type="datetimeFigureOut">
              <a:rPr lang="en-US"/>
              <a:pPr>
                <a:defRPr/>
              </a:pPr>
              <a:t>2/11/2013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894D6B2-9404-4804-8DD5-142EA79DE3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5FF31373-696E-4A2A-B108-23D530D33393}" type="datetimeFigureOut">
              <a:rPr lang="en-US"/>
              <a:pPr>
                <a:defRPr/>
              </a:pPr>
              <a:t>2/11/2013</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02F9349F-14D0-406F-A1BE-624379C84C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5" descr="SSATP-Logo_onBlack_fr"/>
          <p:cNvPicPr>
            <a:picLocks noChangeAspect="1" noChangeArrowheads="1"/>
          </p:cNvPicPr>
          <p:nvPr userDrawn="1"/>
        </p:nvPicPr>
        <p:blipFill>
          <a:blip r:embed="rId2"/>
          <a:srcRect/>
          <a:stretch>
            <a:fillRect/>
          </a:stretch>
        </p:blipFill>
        <p:spPr bwMode="auto">
          <a:xfrm>
            <a:off x="7842250" y="6402388"/>
            <a:ext cx="1301750" cy="455612"/>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5"/>
          </p:nvPr>
        </p:nvSpPr>
        <p:spPr/>
        <p:txBody>
          <a:bodyPr/>
          <a:lstStyle>
            <a:lvl1pPr>
              <a:defRPr/>
            </a:lvl1pPr>
          </a:lstStyle>
          <a:p>
            <a:pPr>
              <a:defRPr/>
            </a:pPr>
            <a:fld id="{85D4B25D-3B7D-424A-9DB1-777B612B300A}" type="datetimeFigureOut">
              <a:rPr lang="en-US"/>
              <a:pPr>
                <a:defRPr/>
              </a:pPr>
              <a:t>2/11/2013</a:t>
            </a:fld>
            <a:endParaRPr lang="en-US"/>
          </a:p>
        </p:txBody>
      </p:sp>
      <p:sp>
        <p:nvSpPr>
          <p:cNvPr id="7" name="Footer Placeholder 5"/>
          <p:cNvSpPr>
            <a:spLocks noGrp="1"/>
          </p:cNvSpPr>
          <p:nvPr>
            <p:ph type="ftr" sz="quarter" idx="16"/>
          </p:nvPr>
        </p:nvSpPr>
        <p:spPr/>
        <p:txBody>
          <a:bodyPr/>
          <a:lstStyle>
            <a:lvl1pPr>
              <a:defRPr/>
            </a:lvl1pPr>
          </a:lstStyle>
          <a:p>
            <a:pPr>
              <a:defRPr/>
            </a:pPr>
            <a:endParaRPr lang="en-US"/>
          </a:p>
        </p:txBody>
      </p:sp>
      <p:sp>
        <p:nvSpPr>
          <p:cNvPr id="8" name="Slide Number Placeholder 6"/>
          <p:cNvSpPr>
            <a:spLocks noGrp="1"/>
          </p:cNvSpPr>
          <p:nvPr>
            <p:ph type="sldNum" sz="quarter" idx="17"/>
          </p:nvPr>
        </p:nvSpPr>
        <p:spPr/>
        <p:txBody>
          <a:bodyPr/>
          <a:lstStyle>
            <a:lvl1pPr>
              <a:defRPr/>
            </a:lvl1pPr>
          </a:lstStyle>
          <a:p>
            <a:pPr>
              <a:defRPr/>
            </a:pPr>
            <a:fld id="{934F877E-8B4D-480B-917D-BD4E801C07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D023A26-E267-4ECA-B489-84CB4B334681}" type="datetimeFigureOut">
              <a:rPr lang="en-US"/>
              <a:pPr>
                <a:defRPr/>
              </a:pPr>
              <a:t>2/11/2013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3969D8A-0F26-49B5-B30B-090DB830742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9725652-ED1F-4ED3-AC6A-DBC6955CFC1D}" type="datetimeFigureOut">
              <a:rPr lang="en-US"/>
              <a:pPr>
                <a:defRPr/>
              </a:pPr>
              <a:t>2/11/2013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A68BEE7-F8CE-4AA2-97B3-0945DCD5EF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BE174D68-499B-4D16-B142-5E9050410EDD}" type="datetimeFigureOut">
              <a:rPr lang="en-US"/>
              <a:pPr>
                <a:defRPr/>
              </a:pPr>
              <a:t>2/11/2013</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pPr>
              <a:defRPr/>
            </a:pPr>
            <a:fld id="{CAD6BA3E-5D1B-46EE-B76B-9BCDE35BCD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082C7DCF-6A6A-4D3D-966F-98BFB06BDFEE}" type="datetimeFigureOut">
              <a:rPr lang="en-US"/>
              <a:pPr>
                <a:defRPr/>
              </a:pPr>
              <a:t>2/11/2013</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44EE53A9-565E-4823-98D1-5B1F2CCA54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B2E47867-070D-4B78-B646-445C34CA828F}" type="datetimeFigureOut">
              <a:rPr lang="en-US"/>
              <a:pPr>
                <a:defRPr/>
              </a:pPr>
              <a:t>2/11/2013</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48BE0F4A-33A4-49E7-ABFC-561A964120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DA135DA5-D2F9-4908-BC8B-80655340A3DC}" type="datetimeFigureOut">
              <a:rPr lang="en-US"/>
              <a:pPr>
                <a:defRPr/>
              </a:pPr>
              <a:t>2/11/2013</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DEADB021-84AF-44F4-8601-268554E43636}" type="slidenum">
              <a:rPr lang="en-US"/>
              <a:pPr>
                <a:defRPr/>
              </a:pPr>
              <a:t>‹#›</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7" r:id="rId5"/>
    <p:sldLayoutId id="2147483706" r:id="rId6"/>
    <p:sldLayoutId id="2147483712" r:id="rId7"/>
    <p:sldLayoutId id="2147483713" r:id="rId8"/>
    <p:sldLayoutId id="2147483714" r:id="rId9"/>
    <p:sldLayoutId id="2147483705" r:id="rId10"/>
    <p:sldLayoutId id="2147483715"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1600200"/>
            <a:ext cx="7772400" cy="1779588"/>
          </a:xfrm>
        </p:spPr>
        <p:txBody>
          <a:bodyPr/>
          <a:lstStyle/>
          <a:p>
            <a:pPr eaLnBrk="1" hangingPunct="1"/>
            <a:r>
              <a:rPr lang="fr-FR" sz="4200" dirty="0" smtClean="0">
                <a:solidFill>
                  <a:schemeClr val="bg1"/>
                </a:solidFill>
              </a:rPr>
              <a:t>Pôle </a:t>
            </a:r>
            <a:r>
              <a:rPr lang="fr-FR" sz="4200" dirty="0" smtClean="0"/>
              <a:t>Intégration </a:t>
            </a:r>
            <a:r>
              <a:rPr lang="fr-FR" sz="4200" dirty="0"/>
              <a:t>r</a:t>
            </a:r>
            <a:r>
              <a:rPr lang="fr-FR" sz="4200" dirty="0" smtClean="0"/>
              <a:t>égionale</a:t>
            </a:r>
          </a:p>
        </p:txBody>
      </p:sp>
      <p:sp>
        <p:nvSpPr>
          <p:cNvPr id="14338" name="Subtitle 2"/>
          <p:cNvSpPr>
            <a:spLocks noGrp="1"/>
          </p:cNvSpPr>
          <p:nvPr>
            <p:ph type="subTitle" idx="1"/>
          </p:nvPr>
        </p:nvSpPr>
        <p:spPr>
          <a:xfrm>
            <a:off x="1371600" y="3581400"/>
            <a:ext cx="6400800" cy="1473200"/>
          </a:xfrm>
        </p:spPr>
        <p:txBody>
          <a:bodyPr/>
          <a:lstStyle/>
          <a:p>
            <a:pPr eaLnBrk="1" hangingPunct="1"/>
            <a:r>
              <a:rPr lang="en-US" dirty="0" smtClean="0"/>
              <a:t>Olivier Hartmann - SSATP</a:t>
            </a:r>
          </a:p>
        </p:txBody>
      </p:sp>
      <p:pic>
        <p:nvPicPr>
          <p:cNvPr id="14339" name="Picture 5" descr="SSATP-Logo_onBlack_fr"/>
          <p:cNvPicPr>
            <a:picLocks noChangeAspect="1" noChangeArrowheads="1"/>
          </p:cNvPicPr>
          <p:nvPr/>
        </p:nvPicPr>
        <p:blipFill>
          <a:blip r:embed="rId3"/>
          <a:srcRect/>
          <a:stretch>
            <a:fillRect/>
          </a:stretch>
        </p:blipFill>
        <p:spPr bwMode="auto">
          <a:xfrm>
            <a:off x="1905000" y="304800"/>
            <a:ext cx="5943600" cy="20796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3"/>
          <p:cNvSpPr>
            <a:spLocks noGrp="1"/>
          </p:cNvSpPr>
          <p:nvPr>
            <p:ph idx="1"/>
          </p:nvPr>
        </p:nvSpPr>
        <p:spPr/>
        <p:txBody>
          <a:bodyPr/>
          <a:lstStyle/>
          <a:p>
            <a:pPr eaLnBrk="1" hangingPunct="1">
              <a:lnSpc>
                <a:spcPct val="80000"/>
              </a:lnSpc>
            </a:pPr>
            <a:r>
              <a:rPr lang="fr-FR" sz="1700" dirty="0" smtClean="0"/>
              <a:t>Mettre en place un cadre réglementaire </a:t>
            </a:r>
            <a:r>
              <a:rPr lang="fr-FR" sz="1700" dirty="0" smtClean="0"/>
              <a:t>pour aider les opérateurs logistiques (</a:t>
            </a:r>
            <a:r>
              <a:rPr lang="fr-FR" sz="1700" dirty="0" smtClean="0"/>
              <a:t>secteur privé) </a:t>
            </a:r>
            <a:r>
              <a:rPr lang="fr-FR" sz="1700" dirty="0" smtClean="0"/>
              <a:t>à fournir de services efficaces</a:t>
            </a:r>
            <a:endParaRPr lang="fr-FR" sz="1700" dirty="0" smtClean="0"/>
          </a:p>
          <a:p>
            <a:pPr eaLnBrk="1" hangingPunct="1">
              <a:lnSpc>
                <a:spcPct val="80000"/>
              </a:lnSpc>
            </a:pPr>
            <a:r>
              <a:rPr lang="fr-FR" sz="1700" dirty="0" smtClean="0"/>
              <a:t>Contenu, portée et difficulté varient selon </a:t>
            </a:r>
            <a:r>
              <a:rPr lang="fr-FR" sz="1700" dirty="0" smtClean="0"/>
              <a:t>le type d'opérateur</a:t>
            </a:r>
            <a:endParaRPr lang="fr-FR" sz="1700" dirty="0" smtClean="0"/>
          </a:p>
          <a:p>
            <a:pPr lvl="1" eaLnBrk="1" hangingPunct="1">
              <a:lnSpc>
                <a:spcPct val="80000"/>
              </a:lnSpc>
            </a:pPr>
            <a:r>
              <a:rPr lang="fr-FR" sz="1500" dirty="0" smtClean="0"/>
              <a:t>Transport routier, transport ferroviaire, </a:t>
            </a:r>
            <a:r>
              <a:rPr lang="fr-FR" sz="1500" dirty="0" smtClean="0"/>
              <a:t>exploitant </a:t>
            </a:r>
            <a:r>
              <a:rPr lang="fr-FR" sz="1500" dirty="0" smtClean="0"/>
              <a:t>de </a:t>
            </a:r>
            <a:r>
              <a:rPr lang="fr-FR" sz="1500" dirty="0" smtClean="0"/>
              <a:t>terminal, transitaire, commissionnaire en douane, etc</a:t>
            </a:r>
            <a:r>
              <a:rPr lang="fr-FR" sz="1500" dirty="0" smtClean="0"/>
              <a:t>.</a:t>
            </a:r>
          </a:p>
          <a:p>
            <a:pPr eaLnBrk="1" hangingPunct="1">
              <a:lnSpc>
                <a:spcPct val="80000"/>
              </a:lnSpc>
            </a:pPr>
            <a:r>
              <a:rPr lang="fr-FR" sz="1700" dirty="0" smtClean="0"/>
              <a:t>Pour ce qui est de </a:t>
            </a:r>
            <a:r>
              <a:rPr lang="fr-FR" sz="1700" dirty="0" smtClean="0"/>
              <a:t>la création de connaissances, </a:t>
            </a:r>
            <a:r>
              <a:rPr lang="fr-FR" sz="1700" dirty="0" smtClean="0"/>
              <a:t>cela sous-entend la </a:t>
            </a:r>
            <a:r>
              <a:rPr lang="fr-FR" sz="1700" dirty="0" smtClean="0"/>
              <a:t>compréhension de l'activité du point de vue de l’opérateur</a:t>
            </a:r>
          </a:p>
          <a:p>
            <a:pPr eaLnBrk="1" hangingPunct="1">
              <a:lnSpc>
                <a:spcPct val="80000"/>
              </a:lnSpc>
            </a:pPr>
            <a:r>
              <a:rPr lang="fr-FR" sz="1700" dirty="0"/>
              <a:t>Pour ce qui est </a:t>
            </a:r>
            <a:r>
              <a:rPr lang="fr-FR" sz="1700" dirty="0" smtClean="0"/>
              <a:t>du </a:t>
            </a:r>
            <a:r>
              <a:rPr lang="fr-FR" sz="1700" dirty="0" smtClean="0"/>
              <a:t>partage des connaissances, </a:t>
            </a:r>
            <a:r>
              <a:rPr lang="fr-FR" sz="1700" dirty="0" smtClean="0"/>
              <a:t>il faut inclure des </a:t>
            </a:r>
            <a:r>
              <a:rPr lang="fr-FR" sz="1700" dirty="0" smtClean="0"/>
              <a:t>consultations avec toutes les parties prenantes pour parvenir à un consensus sur le contenu du cadre réglementaire et sur ​​les conditions de sa mise en œuvre</a:t>
            </a:r>
          </a:p>
          <a:p>
            <a:pPr eaLnBrk="1" hangingPunct="1">
              <a:lnSpc>
                <a:spcPct val="80000"/>
              </a:lnSpc>
            </a:pPr>
            <a:r>
              <a:rPr lang="fr-FR" sz="1700" dirty="0"/>
              <a:t>Pour ce qui est </a:t>
            </a:r>
            <a:r>
              <a:rPr lang="fr-FR" sz="1700" dirty="0" smtClean="0"/>
              <a:t>de l’application des </a:t>
            </a:r>
            <a:r>
              <a:rPr lang="fr-FR" sz="1700" dirty="0" smtClean="0"/>
              <a:t>connaissances, </a:t>
            </a:r>
            <a:r>
              <a:rPr lang="fr-FR" sz="1700" dirty="0" smtClean="0"/>
              <a:t>il faut définir </a:t>
            </a:r>
            <a:r>
              <a:rPr lang="fr-FR" sz="1700" dirty="0" smtClean="0"/>
              <a:t>les politiques régissant l'accès à la profession (capacité professionnelle et technique), l'accès au marché (régulation du marché), le renforcement des capacités pour les opérateurs et les organismes de réglementation</a:t>
            </a:r>
          </a:p>
        </p:txBody>
      </p:sp>
      <p:sp>
        <p:nvSpPr>
          <p:cNvPr id="32770" name="Title 1"/>
          <p:cNvSpPr>
            <a:spLocks noGrp="1"/>
          </p:cNvSpPr>
          <p:nvPr>
            <p:ph type="title"/>
          </p:nvPr>
        </p:nvSpPr>
        <p:spPr/>
        <p:txBody>
          <a:bodyPr/>
          <a:lstStyle/>
          <a:p>
            <a:pPr eaLnBrk="1" hangingPunct="1"/>
            <a:r>
              <a:rPr lang="fr-FR" sz="3600" dirty="0" smtClean="0"/>
              <a:t>Cadre réglementaire pour la </a:t>
            </a:r>
            <a:r>
              <a:rPr lang="fr-FR" sz="3600" dirty="0" smtClean="0"/>
              <a:t>délivrance </a:t>
            </a:r>
            <a:r>
              <a:rPr lang="en-US" sz="3600" dirty="0" smtClean="0"/>
              <a:t>de </a:t>
            </a:r>
            <a:r>
              <a:rPr lang="fr-FR" sz="3600" dirty="0" smtClean="0"/>
              <a:t>services logistiques efficaces</a:t>
            </a:r>
            <a:endParaRPr lang="en-US" sz="3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3"/>
          <p:cNvSpPr>
            <a:spLocks noGrp="1"/>
          </p:cNvSpPr>
          <p:nvPr>
            <p:ph idx="1"/>
          </p:nvPr>
        </p:nvSpPr>
        <p:spPr/>
        <p:txBody>
          <a:bodyPr/>
          <a:lstStyle/>
          <a:p>
            <a:pPr eaLnBrk="1" hangingPunct="1">
              <a:lnSpc>
                <a:spcPct val="80000"/>
              </a:lnSpc>
            </a:pPr>
            <a:r>
              <a:rPr lang="fr-FR" sz="1900" dirty="0" smtClean="0"/>
              <a:t>Développement de mécanismes et d’outils institutionnels </a:t>
            </a:r>
            <a:r>
              <a:rPr lang="fr-FR" sz="1900" dirty="0" smtClean="0"/>
              <a:t>pour renforcer </a:t>
            </a:r>
            <a:r>
              <a:rPr lang="fr-FR" sz="1900" dirty="0" smtClean="0"/>
              <a:t>les capacités au sein des institutions </a:t>
            </a:r>
            <a:r>
              <a:rPr lang="fr-FR" sz="1900" dirty="0" smtClean="0"/>
              <a:t>et permettre </a:t>
            </a:r>
            <a:r>
              <a:rPr lang="fr-FR" sz="1900" dirty="0" smtClean="0"/>
              <a:t>la définition et la mise en œuvre </a:t>
            </a:r>
            <a:r>
              <a:rPr lang="fr-FR" sz="1900" dirty="0" smtClean="0"/>
              <a:t>de </a:t>
            </a:r>
            <a:r>
              <a:rPr lang="fr-FR" sz="1900" dirty="0" smtClean="0"/>
              <a:t>politiques fondées sur des preuves à travers un dialogue </a:t>
            </a:r>
            <a:r>
              <a:rPr lang="fr-FR" sz="1900" dirty="0" smtClean="0"/>
              <a:t>inclusif</a:t>
            </a:r>
            <a:endParaRPr lang="fr-FR" sz="1900" dirty="0" smtClean="0"/>
          </a:p>
          <a:p>
            <a:pPr lvl="1" eaLnBrk="1" hangingPunct="1">
              <a:lnSpc>
                <a:spcPct val="80000"/>
              </a:lnSpc>
            </a:pPr>
            <a:r>
              <a:rPr lang="fr-FR" sz="1700" dirty="0" smtClean="0"/>
              <a:t>Options pour un cadre institutionnel </a:t>
            </a:r>
            <a:r>
              <a:rPr lang="fr-FR" sz="1700" dirty="0" smtClean="0"/>
              <a:t>(structures de </a:t>
            </a:r>
            <a:r>
              <a:rPr lang="fr-FR" sz="1700" dirty="0" smtClean="0"/>
              <a:t>gestion </a:t>
            </a:r>
            <a:r>
              <a:rPr lang="fr-FR" sz="1700" dirty="0" smtClean="0"/>
              <a:t>de </a:t>
            </a:r>
            <a:r>
              <a:rPr lang="fr-FR" sz="1700" dirty="0" smtClean="0"/>
              <a:t>corridors)</a:t>
            </a:r>
          </a:p>
          <a:p>
            <a:pPr lvl="1" eaLnBrk="1" hangingPunct="1">
              <a:lnSpc>
                <a:spcPct val="80000"/>
              </a:lnSpc>
            </a:pPr>
            <a:r>
              <a:rPr lang="fr-FR" sz="1700" dirty="0" smtClean="0"/>
              <a:t>Outils de surveillance et de </a:t>
            </a:r>
            <a:r>
              <a:rPr lang="fr-FR" sz="1700" dirty="0" smtClean="0"/>
              <a:t>diagnostic </a:t>
            </a:r>
            <a:r>
              <a:rPr lang="fr-FR" sz="1700" dirty="0" smtClean="0"/>
              <a:t>(observatoires </a:t>
            </a:r>
            <a:r>
              <a:rPr lang="fr-FR" sz="1700" dirty="0" smtClean="0"/>
              <a:t>de transport)</a:t>
            </a:r>
            <a:endParaRPr lang="fr-FR" sz="1700" dirty="0" smtClean="0"/>
          </a:p>
          <a:p>
            <a:pPr eaLnBrk="1" hangingPunct="1">
              <a:lnSpc>
                <a:spcPct val="80000"/>
              </a:lnSpc>
            </a:pPr>
            <a:r>
              <a:rPr lang="fr-FR" sz="1900" dirty="0" smtClean="0"/>
              <a:t>Création de connaissances</a:t>
            </a:r>
          </a:p>
          <a:p>
            <a:pPr lvl="1" eaLnBrk="1" hangingPunct="1">
              <a:lnSpc>
                <a:spcPct val="80000"/>
              </a:lnSpc>
            </a:pPr>
            <a:r>
              <a:rPr lang="fr-FR" sz="1700" dirty="0" smtClean="0"/>
              <a:t>Observatoires </a:t>
            </a:r>
            <a:r>
              <a:rPr lang="fr-FR" sz="1700" dirty="0" smtClean="0"/>
              <a:t>de transport</a:t>
            </a:r>
            <a:endParaRPr lang="fr-FR" sz="1700" dirty="0" smtClean="0"/>
          </a:p>
          <a:p>
            <a:pPr lvl="1" eaLnBrk="1" hangingPunct="1">
              <a:lnSpc>
                <a:spcPct val="80000"/>
              </a:lnSpc>
            </a:pPr>
            <a:r>
              <a:rPr lang="fr-FR" sz="1700" dirty="0" smtClean="0"/>
              <a:t>Cadre institutionnel</a:t>
            </a:r>
          </a:p>
          <a:p>
            <a:pPr eaLnBrk="1" hangingPunct="1">
              <a:lnSpc>
                <a:spcPct val="80000"/>
              </a:lnSpc>
            </a:pPr>
            <a:r>
              <a:rPr lang="fr-FR" sz="1900" dirty="0" smtClean="0"/>
              <a:t>Partage de connaissances</a:t>
            </a:r>
          </a:p>
          <a:p>
            <a:pPr lvl="1" eaLnBrk="1" hangingPunct="1">
              <a:lnSpc>
                <a:spcPct val="80000"/>
              </a:lnSpc>
            </a:pPr>
            <a:r>
              <a:rPr lang="fr-FR" sz="1700" dirty="0" smtClean="0"/>
              <a:t>Dialogue </a:t>
            </a:r>
            <a:r>
              <a:rPr lang="fr-FR" sz="1700" dirty="0" smtClean="0"/>
              <a:t>incluant </a:t>
            </a:r>
            <a:r>
              <a:rPr lang="fr-FR" sz="1700" dirty="0" smtClean="0"/>
              <a:t>tous les types d'intervenants</a:t>
            </a:r>
          </a:p>
          <a:p>
            <a:pPr eaLnBrk="1" hangingPunct="1">
              <a:lnSpc>
                <a:spcPct val="80000"/>
              </a:lnSpc>
            </a:pPr>
            <a:r>
              <a:rPr lang="fr-FR" sz="1900" dirty="0" smtClean="0"/>
              <a:t>Application des </a:t>
            </a:r>
            <a:r>
              <a:rPr lang="fr-FR" sz="1900" dirty="0" smtClean="0"/>
              <a:t>connaissances</a:t>
            </a:r>
          </a:p>
          <a:p>
            <a:pPr lvl="1" eaLnBrk="1" hangingPunct="1">
              <a:lnSpc>
                <a:spcPct val="80000"/>
              </a:lnSpc>
            </a:pPr>
            <a:r>
              <a:rPr lang="fr-FR" sz="1700" dirty="0" smtClean="0"/>
              <a:t>Renforcement des institutions pour des politiques efficaces</a:t>
            </a:r>
            <a:endParaRPr lang="fr-FR" sz="1900" dirty="0" smtClean="0"/>
          </a:p>
          <a:p>
            <a:pPr eaLnBrk="1" hangingPunct="1">
              <a:lnSpc>
                <a:spcPct val="80000"/>
              </a:lnSpc>
            </a:pPr>
            <a:endParaRPr lang="fr-FR" sz="1900" dirty="0" smtClean="0"/>
          </a:p>
        </p:txBody>
      </p:sp>
      <p:sp>
        <p:nvSpPr>
          <p:cNvPr id="34818" name="Title 1"/>
          <p:cNvSpPr>
            <a:spLocks noGrp="1"/>
          </p:cNvSpPr>
          <p:nvPr>
            <p:ph type="title"/>
          </p:nvPr>
        </p:nvSpPr>
        <p:spPr/>
        <p:txBody>
          <a:bodyPr/>
          <a:lstStyle/>
          <a:p>
            <a:pPr eaLnBrk="1" hangingPunct="1"/>
            <a:r>
              <a:rPr lang="fr-FR" sz="4000" smtClean="0"/>
              <a:t>Cadre des institutions de stratégie politique pour l’intégration régionale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p:txBody>
          <a:bodyPr/>
          <a:lstStyle/>
          <a:p>
            <a:pPr eaLnBrk="1" hangingPunct="1"/>
            <a:r>
              <a:rPr lang="fr-FR" sz="2200" dirty="0" smtClean="0"/>
              <a:t>Nous sommes ici pour écouter des </a:t>
            </a:r>
            <a:r>
              <a:rPr lang="fr-FR" sz="2200" dirty="0" smtClean="0"/>
              <a:t>réponses et non pour apporter des réponses</a:t>
            </a:r>
            <a:endParaRPr lang="fr-FR" sz="2200" dirty="0" smtClean="0"/>
          </a:p>
          <a:p>
            <a:pPr eaLnBrk="1" hangingPunct="1"/>
            <a:r>
              <a:rPr lang="fr-FR" sz="2200" dirty="0" smtClean="0"/>
              <a:t>Y a-t-il quelque chose qui n’a pas sa place dans ce </a:t>
            </a:r>
            <a:r>
              <a:rPr lang="fr-FR" sz="2200" dirty="0" smtClean="0"/>
              <a:t>groupe ?</a:t>
            </a:r>
            <a:endParaRPr lang="fr-FR" sz="2200" dirty="0" smtClean="0"/>
          </a:p>
          <a:p>
            <a:pPr eaLnBrk="1" hangingPunct="1"/>
            <a:r>
              <a:rPr lang="fr-FR" sz="2200" dirty="0" smtClean="0"/>
              <a:t>Manque-t-il quelque chose </a:t>
            </a:r>
            <a:r>
              <a:rPr lang="fr-FR" sz="2200" dirty="0" smtClean="0"/>
              <a:t>d’important ?</a:t>
            </a:r>
            <a:endParaRPr lang="fr-FR" sz="2200" dirty="0" smtClean="0"/>
          </a:p>
          <a:p>
            <a:pPr lvl="1" eaLnBrk="1" hangingPunct="1"/>
            <a:r>
              <a:rPr lang="fr-FR" sz="2000" dirty="0" smtClean="0"/>
              <a:t>Ce </a:t>
            </a:r>
            <a:r>
              <a:rPr lang="fr-FR" sz="2000" dirty="0" smtClean="0"/>
              <a:t>pôle devrait-il </a:t>
            </a:r>
            <a:r>
              <a:rPr lang="fr-FR" sz="2000" dirty="0" smtClean="0"/>
              <a:t>plutôt être centré sur des besoins </a:t>
            </a:r>
            <a:r>
              <a:rPr lang="fr-FR" sz="2000" dirty="0" smtClean="0"/>
              <a:t>spécifiques ?</a:t>
            </a:r>
            <a:endParaRPr lang="fr-FR" sz="2000" dirty="0" smtClean="0"/>
          </a:p>
          <a:p>
            <a:pPr eaLnBrk="1" hangingPunct="1"/>
            <a:r>
              <a:rPr lang="fr-FR" sz="2200" dirty="0" smtClean="0"/>
              <a:t>Quels partenaires </a:t>
            </a:r>
            <a:r>
              <a:rPr lang="fr-FR" sz="2200" dirty="0" smtClean="0"/>
              <a:t>faut-il inclure  ?</a:t>
            </a:r>
            <a:endParaRPr lang="fr-FR" sz="2200" dirty="0" smtClean="0"/>
          </a:p>
          <a:p>
            <a:pPr eaLnBrk="1" hangingPunct="1"/>
            <a:r>
              <a:rPr lang="fr-FR" sz="2200" dirty="0" smtClean="0"/>
              <a:t>Jusqu’où doit-on aller en terme de </a:t>
            </a:r>
            <a:r>
              <a:rPr lang="fr-FR" sz="2200" dirty="0" smtClean="0"/>
              <a:t>priorités ?</a:t>
            </a:r>
            <a:endParaRPr lang="fr-FR" sz="2200" dirty="0" smtClean="0"/>
          </a:p>
          <a:p>
            <a:pPr eaLnBrk="1" hangingPunct="1"/>
            <a:r>
              <a:rPr lang="fr-FR" sz="2200" dirty="0" smtClean="0"/>
              <a:t>Comment doit-on poursuivre le processus de </a:t>
            </a:r>
            <a:r>
              <a:rPr lang="fr-FR" sz="2200" dirty="0" smtClean="0"/>
              <a:t>consultation ?</a:t>
            </a:r>
            <a:endParaRPr lang="fr-FR" sz="2200" dirty="0" smtClean="0"/>
          </a:p>
        </p:txBody>
      </p:sp>
      <p:sp>
        <p:nvSpPr>
          <p:cNvPr id="36866" name="Title 1"/>
          <p:cNvSpPr>
            <a:spLocks noGrp="1"/>
          </p:cNvSpPr>
          <p:nvPr>
            <p:ph type="title"/>
          </p:nvPr>
        </p:nvSpPr>
        <p:spPr/>
        <p:txBody>
          <a:bodyPr/>
          <a:lstStyle/>
          <a:p>
            <a:pPr eaLnBrk="1" hangingPunct="1"/>
            <a:r>
              <a:rPr lang="fr-FR" dirty="0" smtClean="0"/>
              <a:t>Objectifs de </a:t>
            </a:r>
            <a:r>
              <a:rPr lang="fr-FR" smtClean="0"/>
              <a:t>la </a:t>
            </a:r>
            <a:r>
              <a:rPr lang="fr-FR" smtClean="0"/>
              <a:t>session</a:t>
            </a:r>
            <a:endParaRPr lang="fr-F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fr-FR" smtClean="0"/>
              <a:t>Le processus</a:t>
            </a:r>
          </a:p>
        </p:txBody>
      </p:sp>
      <p:sp>
        <p:nvSpPr>
          <p:cNvPr id="16386" name="Content Placeholder 2"/>
          <p:cNvSpPr>
            <a:spLocks noGrp="1"/>
          </p:cNvSpPr>
          <p:nvPr>
            <p:ph sz="quarter" idx="13"/>
          </p:nvPr>
        </p:nvSpPr>
        <p:spPr>
          <a:xfrm>
            <a:off x="685800" y="2667000"/>
            <a:ext cx="3822700" cy="3446463"/>
          </a:xfrm>
        </p:spPr>
        <p:txBody>
          <a:bodyPr/>
          <a:lstStyle/>
          <a:p>
            <a:pPr eaLnBrk="1" hangingPunct="1">
              <a:lnSpc>
                <a:spcPct val="80000"/>
              </a:lnSpc>
            </a:pPr>
            <a:r>
              <a:rPr lang="fr-FR" sz="1700" dirty="0" smtClean="0"/>
              <a:t>Le contenu technique est développé par les partenaires du CCT-CER :</a:t>
            </a:r>
          </a:p>
          <a:p>
            <a:pPr lvl="1" eaLnBrk="1" hangingPunct="1">
              <a:lnSpc>
                <a:spcPct val="80000"/>
              </a:lnSpc>
            </a:pPr>
            <a:r>
              <a:rPr lang="fr-FR" sz="1500" dirty="0" smtClean="0"/>
              <a:t>CER</a:t>
            </a:r>
          </a:p>
          <a:p>
            <a:pPr lvl="1" eaLnBrk="1" hangingPunct="1">
              <a:lnSpc>
                <a:spcPct val="80000"/>
              </a:lnSpc>
            </a:pPr>
            <a:r>
              <a:rPr lang="fr-FR" sz="1500" dirty="0" smtClean="0"/>
              <a:t>Corridors</a:t>
            </a:r>
          </a:p>
          <a:p>
            <a:pPr lvl="1" eaLnBrk="1" hangingPunct="1">
              <a:lnSpc>
                <a:spcPct val="80000"/>
              </a:lnSpc>
            </a:pPr>
            <a:r>
              <a:rPr lang="fr-FR" sz="1500" dirty="0" smtClean="0"/>
              <a:t>Organisations régionales</a:t>
            </a:r>
          </a:p>
          <a:p>
            <a:pPr lvl="1" eaLnBrk="1" hangingPunct="1">
              <a:lnSpc>
                <a:spcPct val="80000"/>
              </a:lnSpc>
            </a:pPr>
            <a:r>
              <a:rPr lang="fr-FR" sz="1500" dirty="0" smtClean="0"/>
              <a:t>Partenaires pour le développement</a:t>
            </a:r>
          </a:p>
          <a:p>
            <a:pPr eaLnBrk="1" hangingPunct="1">
              <a:lnSpc>
                <a:spcPct val="80000"/>
              </a:lnSpc>
            </a:pPr>
            <a:r>
              <a:rPr lang="fr-FR" sz="1700" dirty="0" smtClean="0"/>
              <a:t>Les autres programmes régionaux sont pris en compte:</a:t>
            </a:r>
          </a:p>
          <a:p>
            <a:pPr lvl="1" eaLnBrk="1" hangingPunct="1">
              <a:lnSpc>
                <a:spcPct val="80000"/>
              </a:lnSpc>
            </a:pPr>
            <a:r>
              <a:rPr lang="fr-FR" sz="1500" dirty="0" smtClean="0"/>
              <a:t>Construire sur la base des forces spécifiques du SSATP et de son avantage comparatif</a:t>
            </a:r>
          </a:p>
          <a:p>
            <a:pPr lvl="1" eaLnBrk="1" hangingPunct="1">
              <a:lnSpc>
                <a:spcPct val="80000"/>
              </a:lnSpc>
            </a:pPr>
            <a:r>
              <a:rPr lang="fr-FR" sz="1500" dirty="0" smtClean="0"/>
              <a:t>Clarifier les liens et les synergies avec les programmes partenaires</a:t>
            </a:r>
          </a:p>
          <a:p>
            <a:pPr eaLnBrk="1" hangingPunct="1">
              <a:lnSpc>
                <a:spcPct val="80000"/>
              </a:lnSpc>
            </a:pPr>
            <a:r>
              <a:rPr lang="fr-FR" sz="1700" dirty="0" smtClean="0"/>
              <a:t>Une définition plus en détail du pôle suppose d’y ajouter le niveau politique</a:t>
            </a:r>
          </a:p>
        </p:txBody>
      </p:sp>
      <p:pic>
        <p:nvPicPr>
          <p:cNvPr id="16387" name="Picture 5"/>
          <p:cNvPicPr>
            <a:picLocks noChangeAspect="1" noChangeArrowheads="1"/>
          </p:cNvPicPr>
          <p:nvPr/>
        </p:nvPicPr>
        <p:blipFill>
          <a:blip r:embed="rId3"/>
          <a:srcRect/>
          <a:stretch>
            <a:fillRect/>
          </a:stretch>
        </p:blipFill>
        <p:spPr bwMode="auto">
          <a:xfrm>
            <a:off x="4495800" y="2362200"/>
            <a:ext cx="4648200" cy="3979863"/>
          </a:xfrm>
          <a:prstGeom prst="rect">
            <a:avLst/>
          </a:prstGeom>
          <a:noFill/>
          <a:ln w="9525">
            <a:noFill/>
            <a:miter lim="800000"/>
            <a:headEnd/>
            <a:tailEnd/>
          </a:ln>
        </p:spPr>
      </p:pic>
      <p:sp>
        <p:nvSpPr>
          <p:cNvPr id="16388" name="Text Box 6"/>
          <p:cNvSpPr txBox="1">
            <a:spLocks noChangeArrowheads="1"/>
          </p:cNvSpPr>
          <p:nvPr/>
        </p:nvSpPr>
        <p:spPr bwMode="auto">
          <a:xfrm>
            <a:off x="4724400" y="2514600"/>
            <a:ext cx="3124200" cy="338554"/>
          </a:xfrm>
          <a:prstGeom prst="rect">
            <a:avLst/>
          </a:prstGeom>
          <a:noFill/>
          <a:ln w="9525">
            <a:noFill/>
            <a:miter lim="800000"/>
            <a:headEnd/>
            <a:tailEnd/>
          </a:ln>
        </p:spPr>
        <p:txBody>
          <a:bodyPr>
            <a:spAutoFit/>
          </a:bodyPr>
          <a:lstStyle/>
          <a:p>
            <a:pPr>
              <a:spcBef>
                <a:spcPct val="50000"/>
              </a:spcBef>
            </a:pPr>
            <a:r>
              <a:rPr lang="fr-FR" sz="1600" b="1" dirty="0">
                <a:solidFill>
                  <a:schemeClr val="bg1"/>
                </a:solidFill>
                <a:latin typeface="+mj-lt"/>
              </a:rPr>
              <a:t>Mars 2012 à Mombasa</a:t>
            </a:r>
          </a:p>
        </p:txBody>
      </p:sp>
      <p:sp>
        <p:nvSpPr>
          <p:cNvPr id="16389" name="Text Box 7"/>
          <p:cNvSpPr txBox="1">
            <a:spLocks noChangeArrowheads="1"/>
          </p:cNvSpPr>
          <p:nvPr/>
        </p:nvSpPr>
        <p:spPr bwMode="auto">
          <a:xfrm>
            <a:off x="4876800" y="3429000"/>
            <a:ext cx="3124200" cy="338554"/>
          </a:xfrm>
          <a:prstGeom prst="rect">
            <a:avLst/>
          </a:prstGeom>
          <a:noFill/>
          <a:ln w="9525">
            <a:noFill/>
            <a:miter lim="800000"/>
            <a:headEnd/>
            <a:tailEnd/>
          </a:ln>
        </p:spPr>
        <p:txBody>
          <a:bodyPr>
            <a:spAutoFit/>
          </a:bodyPr>
          <a:lstStyle/>
          <a:p>
            <a:pPr>
              <a:spcBef>
                <a:spcPct val="50000"/>
              </a:spcBef>
            </a:pPr>
            <a:r>
              <a:rPr lang="fr-FR" sz="1600" b="1" dirty="0">
                <a:solidFill>
                  <a:schemeClr val="bg1"/>
                </a:solidFill>
                <a:latin typeface="+mj-lt"/>
              </a:rPr>
              <a:t>Octobre 2012 à Cotonou</a:t>
            </a:r>
          </a:p>
        </p:txBody>
      </p:sp>
      <p:sp>
        <p:nvSpPr>
          <p:cNvPr id="16390" name="Text Box 8"/>
          <p:cNvSpPr txBox="1">
            <a:spLocks noChangeArrowheads="1"/>
          </p:cNvSpPr>
          <p:nvPr/>
        </p:nvSpPr>
        <p:spPr bwMode="auto">
          <a:xfrm>
            <a:off x="5181600" y="4510088"/>
            <a:ext cx="3124200" cy="338554"/>
          </a:xfrm>
          <a:prstGeom prst="rect">
            <a:avLst/>
          </a:prstGeom>
          <a:noFill/>
          <a:ln w="9525">
            <a:noFill/>
            <a:miter lim="800000"/>
            <a:headEnd/>
            <a:tailEnd/>
          </a:ln>
        </p:spPr>
        <p:txBody>
          <a:bodyPr>
            <a:spAutoFit/>
          </a:bodyPr>
          <a:lstStyle/>
          <a:p>
            <a:pPr>
              <a:spcBef>
                <a:spcPct val="50000"/>
              </a:spcBef>
            </a:pPr>
            <a:r>
              <a:rPr lang="fr-FR" sz="1600" b="1" dirty="0">
                <a:solidFill>
                  <a:schemeClr val="bg1"/>
                </a:solidFill>
                <a:latin typeface="+mj-lt"/>
              </a:rPr>
              <a:t>Décembre 2012</a:t>
            </a:r>
          </a:p>
        </p:txBody>
      </p:sp>
      <p:sp>
        <p:nvSpPr>
          <p:cNvPr id="16391" name="Text Box 9"/>
          <p:cNvSpPr txBox="1">
            <a:spLocks noChangeArrowheads="1"/>
          </p:cNvSpPr>
          <p:nvPr/>
        </p:nvSpPr>
        <p:spPr bwMode="auto">
          <a:xfrm>
            <a:off x="5410200" y="5424488"/>
            <a:ext cx="3124200" cy="338554"/>
          </a:xfrm>
          <a:prstGeom prst="rect">
            <a:avLst/>
          </a:prstGeom>
          <a:noFill/>
          <a:ln w="9525">
            <a:noFill/>
            <a:miter lim="800000"/>
            <a:headEnd/>
            <a:tailEnd/>
          </a:ln>
        </p:spPr>
        <p:txBody>
          <a:bodyPr>
            <a:spAutoFit/>
          </a:bodyPr>
          <a:lstStyle/>
          <a:p>
            <a:pPr>
              <a:spcBef>
                <a:spcPct val="50000"/>
              </a:spcBef>
            </a:pPr>
            <a:r>
              <a:rPr lang="fr-FR" sz="1600" b="1" dirty="0">
                <a:solidFill>
                  <a:schemeClr val="bg1"/>
                </a:solidFill>
                <a:latin typeface="+mj-lt"/>
              </a:rPr>
              <a:t>2013</a:t>
            </a:r>
          </a:p>
        </p:txBody>
      </p:sp>
      <p:sp>
        <p:nvSpPr>
          <p:cNvPr id="16392" name="Text Box 10"/>
          <p:cNvSpPr txBox="1">
            <a:spLocks noChangeArrowheads="1"/>
          </p:cNvSpPr>
          <p:nvPr/>
        </p:nvSpPr>
        <p:spPr bwMode="auto">
          <a:xfrm>
            <a:off x="4648200" y="2819400"/>
            <a:ext cx="3429000" cy="519373"/>
          </a:xfrm>
          <a:prstGeom prst="rect">
            <a:avLst/>
          </a:prstGeom>
          <a:noFill/>
          <a:ln w="9525">
            <a:noFill/>
            <a:miter lim="800000"/>
            <a:headEnd/>
            <a:tailEnd/>
          </a:ln>
        </p:spPr>
        <p:txBody>
          <a:bodyPr>
            <a:spAutoFit/>
          </a:bodyPr>
          <a:lstStyle/>
          <a:p>
            <a:pPr>
              <a:spcBef>
                <a:spcPct val="50000"/>
              </a:spcBef>
              <a:buFontTx/>
              <a:buChar char="•"/>
            </a:pPr>
            <a:r>
              <a:rPr lang="fr-FR" sz="1200" b="1" dirty="0">
                <a:solidFill>
                  <a:schemeClr val="bg1"/>
                </a:solidFill>
              </a:rPr>
              <a:t> </a:t>
            </a:r>
            <a:r>
              <a:rPr lang="fr-FR" sz="1050" b="1" dirty="0">
                <a:solidFill>
                  <a:schemeClr val="bg1"/>
                </a:solidFill>
                <a:latin typeface="+mj-lt"/>
              </a:rPr>
              <a:t>Identification par </a:t>
            </a:r>
            <a:r>
              <a:rPr lang="fr-FR" sz="1050" b="1" dirty="0" smtClean="0">
                <a:solidFill>
                  <a:schemeClr val="bg1"/>
                </a:solidFill>
                <a:latin typeface="+mj-lt"/>
              </a:rPr>
              <a:t>le </a:t>
            </a:r>
            <a:r>
              <a:rPr lang="fr-FR" sz="1050" b="1" dirty="0">
                <a:solidFill>
                  <a:schemeClr val="bg1"/>
                </a:solidFill>
                <a:latin typeface="+mj-lt"/>
              </a:rPr>
              <a:t>CCT-CER </a:t>
            </a:r>
          </a:p>
          <a:p>
            <a:pPr>
              <a:spcBef>
                <a:spcPct val="50000"/>
              </a:spcBef>
            </a:pPr>
            <a:r>
              <a:rPr lang="fr-FR" sz="1050" b="1" dirty="0">
                <a:solidFill>
                  <a:schemeClr val="bg1"/>
                </a:solidFill>
                <a:latin typeface="+mj-lt"/>
              </a:rPr>
              <a:t>de sujets clefs à prendre en compte</a:t>
            </a:r>
          </a:p>
        </p:txBody>
      </p:sp>
      <p:sp>
        <p:nvSpPr>
          <p:cNvPr id="16393" name="Text Box 11"/>
          <p:cNvSpPr txBox="1">
            <a:spLocks noChangeArrowheads="1"/>
          </p:cNvSpPr>
          <p:nvPr/>
        </p:nvSpPr>
        <p:spPr bwMode="auto">
          <a:xfrm>
            <a:off x="4953000" y="3733800"/>
            <a:ext cx="3429000" cy="253916"/>
          </a:xfrm>
          <a:prstGeom prst="rect">
            <a:avLst/>
          </a:prstGeom>
          <a:noFill/>
          <a:ln w="9525">
            <a:noFill/>
            <a:miter lim="800000"/>
            <a:headEnd/>
            <a:tailEnd/>
          </a:ln>
        </p:spPr>
        <p:txBody>
          <a:bodyPr>
            <a:spAutoFit/>
          </a:bodyPr>
          <a:lstStyle/>
          <a:p>
            <a:pPr>
              <a:spcBef>
                <a:spcPct val="50000"/>
              </a:spcBef>
              <a:buFontTx/>
              <a:buChar char="•"/>
            </a:pPr>
            <a:r>
              <a:rPr lang="fr-FR" sz="1050" b="1" dirty="0">
                <a:solidFill>
                  <a:schemeClr val="bg1"/>
                </a:solidFill>
                <a:latin typeface="+mj-lt"/>
              </a:rPr>
              <a:t>Revue et </a:t>
            </a:r>
            <a:r>
              <a:rPr lang="fr-FR" sz="1050" b="1" dirty="0" smtClean="0">
                <a:solidFill>
                  <a:schemeClr val="bg1"/>
                </a:solidFill>
                <a:latin typeface="+mj-lt"/>
              </a:rPr>
              <a:t>mise au point par le </a:t>
            </a:r>
            <a:r>
              <a:rPr lang="fr-FR" sz="1050" b="1" dirty="0">
                <a:solidFill>
                  <a:schemeClr val="bg1"/>
                </a:solidFill>
                <a:latin typeface="+mj-lt"/>
              </a:rPr>
              <a:t>CCT-CER </a:t>
            </a:r>
          </a:p>
        </p:txBody>
      </p:sp>
      <p:sp>
        <p:nvSpPr>
          <p:cNvPr id="16394" name="Text Box 12"/>
          <p:cNvSpPr txBox="1">
            <a:spLocks noChangeArrowheads="1"/>
          </p:cNvSpPr>
          <p:nvPr/>
        </p:nvSpPr>
        <p:spPr bwMode="auto">
          <a:xfrm>
            <a:off x="5181600" y="4800600"/>
            <a:ext cx="3429000" cy="438582"/>
          </a:xfrm>
          <a:prstGeom prst="rect">
            <a:avLst/>
          </a:prstGeom>
          <a:noFill/>
          <a:ln w="9525">
            <a:noFill/>
            <a:miter lim="800000"/>
            <a:headEnd/>
            <a:tailEnd/>
          </a:ln>
        </p:spPr>
        <p:txBody>
          <a:bodyPr>
            <a:spAutoFit/>
          </a:bodyPr>
          <a:lstStyle/>
          <a:p>
            <a:pPr>
              <a:spcBef>
                <a:spcPct val="50000"/>
              </a:spcBef>
              <a:buFontTx/>
              <a:buChar char="•"/>
            </a:pPr>
            <a:r>
              <a:rPr lang="fr-FR" sz="1200" b="1" dirty="0">
                <a:solidFill>
                  <a:schemeClr val="bg1"/>
                </a:solidFill>
              </a:rPr>
              <a:t> </a:t>
            </a:r>
            <a:r>
              <a:rPr lang="fr-FR" sz="1050" b="1" dirty="0" smtClean="0">
                <a:solidFill>
                  <a:schemeClr val="bg1"/>
                </a:solidFill>
                <a:latin typeface="+mj-lt"/>
              </a:rPr>
              <a:t>AM </a:t>
            </a:r>
            <a:r>
              <a:rPr lang="fr-FR" sz="1050" b="1" dirty="0">
                <a:solidFill>
                  <a:schemeClr val="bg1"/>
                </a:solidFill>
                <a:latin typeface="+mj-lt"/>
              </a:rPr>
              <a:t>(niveau politique </a:t>
            </a:r>
            <a:r>
              <a:rPr lang="fr-FR" sz="1050" b="1" dirty="0" smtClean="0">
                <a:solidFill>
                  <a:schemeClr val="bg1"/>
                </a:solidFill>
                <a:latin typeface="+mj-lt"/>
              </a:rPr>
              <a:t>du CCT-CER </a:t>
            </a:r>
            <a:r>
              <a:rPr lang="fr-FR" sz="1050" b="1" dirty="0">
                <a:solidFill>
                  <a:schemeClr val="bg1"/>
                </a:solidFill>
                <a:latin typeface="+mj-lt"/>
              </a:rPr>
              <a:t>et des pays) </a:t>
            </a:r>
            <a:r>
              <a:rPr lang="fr-FR" sz="1050" b="1" dirty="0" smtClean="0">
                <a:solidFill>
                  <a:schemeClr val="bg1"/>
                </a:solidFill>
                <a:latin typeface="+mj-lt"/>
              </a:rPr>
              <a:t>apporte </a:t>
            </a:r>
            <a:r>
              <a:rPr lang="fr-FR" sz="1050" b="1" dirty="0">
                <a:solidFill>
                  <a:schemeClr val="bg1"/>
                </a:solidFill>
                <a:latin typeface="+mj-lt"/>
              </a:rPr>
              <a:t>de nouvelles </a:t>
            </a:r>
            <a:r>
              <a:rPr lang="fr-FR" sz="1050" b="1" dirty="0" smtClean="0">
                <a:solidFill>
                  <a:schemeClr val="bg1"/>
                </a:solidFill>
                <a:latin typeface="+mj-lt"/>
              </a:rPr>
              <a:t>contributions </a:t>
            </a:r>
            <a:r>
              <a:rPr lang="fr-FR" sz="1050" b="1" dirty="0">
                <a:solidFill>
                  <a:schemeClr val="tx2"/>
                </a:solidFill>
                <a:latin typeface="+mj-lt"/>
              </a:rPr>
              <a:t>priorités</a:t>
            </a:r>
          </a:p>
        </p:txBody>
      </p:sp>
      <p:sp>
        <p:nvSpPr>
          <p:cNvPr id="16395" name="Text Box 13"/>
          <p:cNvSpPr txBox="1">
            <a:spLocks noChangeArrowheads="1"/>
          </p:cNvSpPr>
          <p:nvPr/>
        </p:nvSpPr>
        <p:spPr bwMode="auto">
          <a:xfrm>
            <a:off x="5334000" y="5715000"/>
            <a:ext cx="3581400" cy="253916"/>
          </a:xfrm>
          <a:prstGeom prst="rect">
            <a:avLst/>
          </a:prstGeom>
          <a:noFill/>
          <a:ln w="9525">
            <a:noFill/>
            <a:miter lim="800000"/>
            <a:headEnd/>
            <a:tailEnd/>
          </a:ln>
        </p:spPr>
        <p:txBody>
          <a:bodyPr wrap="square">
            <a:spAutoFit/>
          </a:bodyPr>
          <a:lstStyle/>
          <a:p>
            <a:pPr>
              <a:spcBef>
                <a:spcPct val="50000"/>
              </a:spcBef>
              <a:buFontTx/>
              <a:buChar char="•"/>
            </a:pPr>
            <a:r>
              <a:rPr lang="fr-FR" sz="1050" b="1" dirty="0">
                <a:solidFill>
                  <a:schemeClr val="bg1"/>
                </a:solidFill>
                <a:latin typeface="+mj-lt"/>
              </a:rPr>
              <a:t>Nouvelles consultations pour finaliser </a:t>
            </a:r>
            <a:r>
              <a:rPr lang="fr-FR" sz="1050" b="1" dirty="0" smtClean="0">
                <a:solidFill>
                  <a:schemeClr val="bg1"/>
                </a:solidFill>
                <a:latin typeface="+mj-lt"/>
              </a:rPr>
              <a:t>la </a:t>
            </a:r>
            <a:r>
              <a:rPr lang="fr-FR" sz="1050" b="1" dirty="0" smtClean="0">
                <a:solidFill>
                  <a:schemeClr val="bg1"/>
                </a:solidFill>
                <a:latin typeface="+mj-lt"/>
              </a:rPr>
              <a:t>structure du </a:t>
            </a:r>
            <a:r>
              <a:rPr lang="fr-FR" sz="1050" b="1" dirty="0" smtClean="0">
                <a:solidFill>
                  <a:schemeClr val="bg1"/>
                </a:solidFill>
                <a:latin typeface="+mj-lt"/>
              </a:rPr>
              <a:t>pôle  </a:t>
            </a:r>
            <a:endParaRPr lang="fr-FR" sz="1050" b="1" dirty="0">
              <a:solidFill>
                <a:schemeClr val="bg1"/>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fr-FR" sz="4000" dirty="0" smtClean="0"/>
              <a:t>Les différentes phases de la mise au point du pôle</a:t>
            </a:r>
          </a:p>
        </p:txBody>
      </p:sp>
      <p:sp>
        <p:nvSpPr>
          <p:cNvPr id="18434" name="Content Placeholder 2"/>
          <p:cNvSpPr>
            <a:spLocks noGrp="1"/>
          </p:cNvSpPr>
          <p:nvPr>
            <p:ph sz="quarter" idx="13"/>
          </p:nvPr>
        </p:nvSpPr>
        <p:spPr>
          <a:xfrm>
            <a:off x="676274" y="2679700"/>
            <a:ext cx="4124325" cy="3492500"/>
          </a:xfrm>
        </p:spPr>
        <p:txBody>
          <a:bodyPr/>
          <a:lstStyle/>
          <a:p>
            <a:pPr eaLnBrk="1" hangingPunct="1">
              <a:lnSpc>
                <a:spcPct val="80000"/>
              </a:lnSpc>
            </a:pPr>
            <a:r>
              <a:rPr lang="fr-FR" sz="1700" dirty="0" smtClean="0"/>
              <a:t>L’identification des domaines d’intervention a initialement reconnu deux groupes:</a:t>
            </a:r>
          </a:p>
          <a:p>
            <a:pPr lvl="1" eaLnBrk="1" hangingPunct="1">
              <a:lnSpc>
                <a:spcPct val="80000"/>
              </a:lnSpc>
            </a:pPr>
            <a:r>
              <a:rPr lang="fr-FR" sz="1500" dirty="0" smtClean="0"/>
              <a:t>Les interventions pertinentes au niveau continental (comme le cadre des indicateurs de performance des corridors, la coopération et la coordination)</a:t>
            </a:r>
          </a:p>
          <a:p>
            <a:pPr lvl="1" eaLnBrk="1" hangingPunct="1">
              <a:lnSpc>
                <a:spcPct val="80000"/>
              </a:lnSpc>
            </a:pPr>
            <a:r>
              <a:rPr lang="fr-FR" sz="1500" dirty="0" smtClean="0"/>
              <a:t>Les interventions pertinentes au niveau des corridors, se concentrant sur l'efficacité des composants des corridors (place portuaire et autres plateformes, différents modes de transport, priorités concernant le secteur des douanes et de l'intégration)</a:t>
            </a:r>
          </a:p>
          <a:p>
            <a:pPr eaLnBrk="1" hangingPunct="1">
              <a:lnSpc>
                <a:spcPct val="80000"/>
              </a:lnSpc>
            </a:pPr>
            <a:r>
              <a:rPr lang="fr-FR" sz="1700" dirty="0" smtClean="0"/>
              <a:t>L'accent était mis sur les aspects non physiques , et non </a:t>
            </a:r>
            <a:r>
              <a:rPr lang="fr-FR" sz="1700" dirty="0" smtClean="0"/>
              <a:t>sur  l’infrastructure</a:t>
            </a:r>
            <a:endParaRPr lang="fr-FR" sz="1700" dirty="0" smtClean="0"/>
          </a:p>
        </p:txBody>
      </p:sp>
      <p:sp>
        <p:nvSpPr>
          <p:cNvPr id="18435" name="Content Placeholder 3"/>
          <p:cNvSpPr>
            <a:spLocks noGrp="1"/>
          </p:cNvSpPr>
          <p:nvPr>
            <p:ph sz="quarter" idx="14"/>
          </p:nvPr>
        </p:nvSpPr>
        <p:spPr>
          <a:xfrm>
            <a:off x="4645025" y="2679700"/>
            <a:ext cx="3822700" cy="3446463"/>
          </a:xfrm>
        </p:spPr>
        <p:txBody>
          <a:bodyPr/>
          <a:lstStyle/>
          <a:p>
            <a:pPr eaLnBrk="1" hangingPunct="1">
              <a:lnSpc>
                <a:spcPct val="80000"/>
              </a:lnSpc>
            </a:pPr>
            <a:r>
              <a:rPr lang="fr-FR" sz="1700" dirty="0" smtClean="0"/>
              <a:t>Lors d’une seconde phase, les interventions ont été revues dans le cadre du cycle de travail du SSATP:</a:t>
            </a:r>
          </a:p>
          <a:p>
            <a:pPr lvl="1" eaLnBrk="1" hangingPunct="1">
              <a:lnSpc>
                <a:spcPct val="80000"/>
              </a:lnSpc>
            </a:pPr>
            <a:r>
              <a:rPr lang="fr-FR" sz="1500" dirty="0" smtClean="0"/>
              <a:t>Création de connaissances</a:t>
            </a:r>
          </a:p>
          <a:p>
            <a:pPr lvl="1" eaLnBrk="1" hangingPunct="1">
              <a:lnSpc>
                <a:spcPct val="80000"/>
              </a:lnSpc>
            </a:pPr>
            <a:r>
              <a:rPr lang="fr-FR" sz="1500" dirty="0" smtClean="0"/>
              <a:t>Partage des connaissances</a:t>
            </a:r>
          </a:p>
          <a:p>
            <a:pPr lvl="1" eaLnBrk="1" hangingPunct="1">
              <a:lnSpc>
                <a:spcPct val="80000"/>
              </a:lnSpc>
            </a:pPr>
            <a:r>
              <a:rPr lang="fr-FR" sz="1500" dirty="0" smtClean="0"/>
              <a:t>Application des connaissances</a:t>
            </a:r>
          </a:p>
          <a:p>
            <a:pPr eaLnBrk="1" hangingPunct="1">
              <a:lnSpc>
                <a:spcPct val="80000"/>
              </a:lnSpc>
            </a:pPr>
            <a:r>
              <a:rPr lang="fr-FR" sz="1700" dirty="0" smtClean="0"/>
              <a:t>Le pôle a adopté une définition plus large de la notion d’accès aux marchés :</a:t>
            </a:r>
          </a:p>
          <a:p>
            <a:pPr lvl="1" eaLnBrk="1" hangingPunct="1">
              <a:lnSpc>
                <a:spcPct val="80000"/>
              </a:lnSpc>
            </a:pPr>
            <a:r>
              <a:rPr lang="fr-FR" sz="1500" dirty="0" smtClean="0"/>
              <a:t>Marchés internationaux le long des corridors</a:t>
            </a:r>
          </a:p>
          <a:p>
            <a:pPr lvl="1" eaLnBrk="1" hangingPunct="1">
              <a:lnSpc>
                <a:spcPct val="80000"/>
              </a:lnSpc>
            </a:pPr>
            <a:r>
              <a:rPr lang="fr-FR" sz="1500" dirty="0" smtClean="0"/>
              <a:t>Marchés infrarégionaux (petit commerce </a:t>
            </a:r>
            <a:r>
              <a:rPr lang="fr-FR" sz="1500" dirty="0" smtClean="0"/>
              <a:t>transfrontalier et </a:t>
            </a:r>
            <a:r>
              <a:rPr lang="fr-FR" sz="1500" dirty="0" smtClean="0"/>
              <a:t>produits agricoles en provenance des zones rurales)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6"/>
          <p:cNvSpPr>
            <a:spLocks noGrp="1"/>
          </p:cNvSpPr>
          <p:nvPr>
            <p:ph type="title"/>
          </p:nvPr>
        </p:nvSpPr>
        <p:spPr/>
        <p:txBody>
          <a:bodyPr/>
          <a:lstStyle/>
          <a:p>
            <a:pPr eaLnBrk="1" hangingPunct="1"/>
            <a:r>
              <a:rPr lang="fr-FR" sz="4000" smtClean="0"/>
              <a:t>Domaines thématiques et cycle en trois étapes</a:t>
            </a:r>
            <a:endParaRPr lang="en-US" sz="4000" smtClean="0"/>
          </a:p>
        </p:txBody>
      </p:sp>
      <p:pic>
        <p:nvPicPr>
          <p:cNvPr id="20482" name="Picture 4"/>
          <p:cNvPicPr>
            <a:picLocks noChangeAspect="1" noChangeArrowheads="1"/>
          </p:cNvPicPr>
          <p:nvPr/>
        </p:nvPicPr>
        <p:blipFill>
          <a:blip r:embed="rId3"/>
          <a:srcRect/>
          <a:stretch>
            <a:fillRect/>
          </a:stretch>
        </p:blipFill>
        <p:spPr bwMode="auto">
          <a:xfrm>
            <a:off x="457200" y="2286000"/>
            <a:ext cx="8382000" cy="4111625"/>
          </a:xfrm>
          <a:prstGeom prst="rect">
            <a:avLst/>
          </a:prstGeom>
          <a:noFill/>
          <a:ln w="9525">
            <a:noFill/>
            <a:miter lim="800000"/>
            <a:headEnd/>
            <a:tailEnd/>
          </a:ln>
        </p:spPr>
      </p:pic>
      <p:sp>
        <p:nvSpPr>
          <p:cNvPr id="20483" name="Text Box 5"/>
          <p:cNvSpPr txBox="1">
            <a:spLocks noChangeArrowheads="1"/>
          </p:cNvSpPr>
          <p:nvPr/>
        </p:nvSpPr>
        <p:spPr bwMode="auto">
          <a:xfrm>
            <a:off x="762000" y="2803525"/>
            <a:ext cx="2057400" cy="701675"/>
          </a:xfrm>
          <a:prstGeom prst="rect">
            <a:avLst/>
          </a:prstGeom>
          <a:noFill/>
          <a:ln w="9525">
            <a:noFill/>
            <a:miter lim="800000"/>
            <a:headEnd/>
            <a:tailEnd/>
          </a:ln>
        </p:spPr>
        <p:txBody>
          <a:bodyPr>
            <a:spAutoFit/>
          </a:bodyPr>
          <a:lstStyle/>
          <a:p>
            <a:pPr algn="ctr">
              <a:spcBef>
                <a:spcPct val="50000"/>
              </a:spcBef>
            </a:pPr>
            <a:r>
              <a:rPr lang="fr-FR" sz="2000" b="1" dirty="0">
                <a:latin typeface="+mj-lt"/>
              </a:rPr>
              <a:t>Création de connaissances</a:t>
            </a:r>
          </a:p>
        </p:txBody>
      </p:sp>
      <p:sp>
        <p:nvSpPr>
          <p:cNvPr id="20484" name="Text Box 6"/>
          <p:cNvSpPr txBox="1">
            <a:spLocks noChangeArrowheads="1"/>
          </p:cNvSpPr>
          <p:nvPr/>
        </p:nvSpPr>
        <p:spPr bwMode="auto">
          <a:xfrm>
            <a:off x="3657600" y="2819400"/>
            <a:ext cx="2057400" cy="701675"/>
          </a:xfrm>
          <a:prstGeom prst="rect">
            <a:avLst/>
          </a:prstGeom>
          <a:noFill/>
          <a:ln w="9525">
            <a:noFill/>
            <a:miter lim="800000"/>
            <a:headEnd/>
            <a:tailEnd/>
          </a:ln>
        </p:spPr>
        <p:txBody>
          <a:bodyPr>
            <a:spAutoFit/>
          </a:bodyPr>
          <a:lstStyle/>
          <a:p>
            <a:pPr algn="ctr">
              <a:spcBef>
                <a:spcPct val="50000"/>
              </a:spcBef>
            </a:pPr>
            <a:r>
              <a:rPr lang="fr-FR" sz="2000" b="1" dirty="0">
                <a:latin typeface="+mj-lt"/>
              </a:rPr>
              <a:t>Partage </a:t>
            </a:r>
            <a:r>
              <a:rPr lang="fr-FR" sz="2000" b="1" dirty="0" smtClean="0">
                <a:latin typeface="+mj-lt"/>
              </a:rPr>
              <a:t>des </a:t>
            </a:r>
            <a:r>
              <a:rPr lang="fr-FR" sz="2000" b="1" dirty="0">
                <a:latin typeface="+mj-lt"/>
              </a:rPr>
              <a:t>connaissances</a:t>
            </a:r>
          </a:p>
        </p:txBody>
      </p:sp>
      <p:sp>
        <p:nvSpPr>
          <p:cNvPr id="20485" name="Text Box 7"/>
          <p:cNvSpPr txBox="1">
            <a:spLocks noChangeArrowheads="1"/>
          </p:cNvSpPr>
          <p:nvPr/>
        </p:nvSpPr>
        <p:spPr bwMode="auto">
          <a:xfrm>
            <a:off x="6169351" y="2920425"/>
            <a:ext cx="2590800" cy="707886"/>
          </a:xfrm>
          <a:prstGeom prst="rect">
            <a:avLst/>
          </a:prstGeom>
          <a:noFill/>
          <a:ln w="9525">
            <a:noFill/>
            <a:miter lim="800000"/>
            <a:headEnd/>
            <a:tailEnd/>
          </a:ln>
        </p:spPr>
        <p:txBody>
          <a:bodyPr>
            <a:spAutoFit/>
          </a:bodyPr>
          <a:lstStyle/>
          <a:p>
            <a:pPr algn="ctr">
              <a:spcBef>
                <a:spcPct val="50000"/>
              </a:spcBef>
            </a:pPr>
            <a:r>
              <a:rPr lang="fr-FR" sz="2000" b="1" dirty="0" smtClean="0">
                <a:latin typeface="+mj-lt"/>
              </a:rPr>
              <a:t>Application des </a:t>
            </a:r>
            <a:r>
              <a:rPr lang="fr-FR" sz="2000" b="1" dirty="0">
                <a:latin typeface="+mj-lt"/>
              </a:rPr>
              <a:t>connaissances</a:t>
            </a:r>
          </a:p>
        </p:txBody>
      </p:sp>
      <p:sp>
        <p:nvSpPr>
          <p:cNvPr id="20486" name="Text Box 8"/>
          <p:cNvSpPr txBox="1">
            <a:spLocks noChangeArrowheads="1"/>
          </p:cNvSpPr>
          <p:nvPr/>
        </p:nvSpPr>
        <p:spPr bwMode="auto">
          <a:xfrm>
            <a:off x="762000" y="3733800"/>
            <a:ext cx="2057400" cy="830997"/>
          </a:xfrm>
          <a:prstGeom prst="rect">
            <a:avLst/>
          </a:prstGeom>
          <a:noFill/>
          <a:ln w="9525">
            <a:noFill/>
            <a:miter lim="800000"/>
            <a:headEnd/>
            <a:tailEnd/>
          </a:ln>
        </p:spPr>
        <p:txBody>
          <a:bodyPr>
            <a:spAutoFit/>
          </a:bodyPr>
          <a:lstStyle/>
          <a:p>
            <a:pPr algn="ctr">
              <a:spcBef>
                <a:spcPct val="50000"/>
              </a:spcBef>
            </a:pPr>
            <a:r>
              <a:rPr lang="fr-FR" sz="1600" dirty="0">
                <a:solidFill>
                  <a:schemeClr val="bg1"/>
                </a:solidFill>
                <a:latin typeface="+mj-lt"/>
              </a:rPr>
              <a:t>Indicateurs de performance des corridors</a:t>
            </a:r>
          </a:p>
        </p:txBody>
      </p:sp>
      <p:sp>
        <p:nvSpPr>
          <p:cNvPr id="20487" name="Text Box 9"/>
          <p:cNvSpPr txBox="1">
            <a:spLocks noChangeArrowheads="1"/>
          </p:cNvSpPr>
          <p:nvPr/>
        </p:nvSpPr>
        <p:spPr bwMode="auto">
          <a:xfrm>
            <a:off x="762000" y="5318125"/>
            <a:ext cx="2057400" cy="584775"/>
          </a:xfrm>
          <a:prstGeom prst="rect">
            <a:avLst/>
          </a:prstGeom>
          <a:noFill/>
          <a:ln w="9525">
            <a:noFill/>
            <a:miter lim="800000"/>
            <a:headEnd/>
            <a:tailEnd/>
          </a:ln>
        </p:spPr>
        <p:txBody>
          <a:bodyPr>
            <a:spAutoFit/>
          </a:bodyPr>
          <a:lstStyle/>
          <a:p>
            <a:pPr algn="ctr">
              <a:spcBef>
                <a:spcPct val="50000"/>
              </a:spcBef>
            </a:pPr>
            <a:r>
              <a:rPr lang="fr-FR" sz="1600" dirty="0">
                <a:solidFill>
                  <a:schemeClr val="bg1"/>
                </a:solidFill>
                <a:latin typeface="+mj-lt"/>
              </a:rPr>
              <a:t>Instituts de recherche</a:t>
            </a:r>
          </a:p>
        </p:txBody>
      </p:sp>
      <p:sp>
        <p:nvSpPr>
          <p:cNvPr id="20488" name="Text Box 10"/>
          <p:cNvSpPr txBox="1">
            <a:spLocks noChangeArrowheads="1"/>
          </p:cNvSpPr>
          <p:nvPr/>
        </p:nvSpPr>
        <p:spPr bwMode="auto">
          <a:xfrm>
            <a:off x="3581400" y="3733800"/>
            <a:ext cx="2057400" cy="1069975"/>
          </a:xfrm>
          <a:prstGeom prst="rect">
            <a:avLst/>
          </a:prstGeom>
          <a:noFill/>
          <a:ln w="9525">
            <a:noFill/>
            <a:miter lim="800000"/>
            <a:headEnd/>
            <a:tailEnd/>
          </a:ln>
        </p:spPr>
        <p:txBody>
          <a:bodyPr>
            <a:spAutoFit/>
          </a:bodyPr>
          <a:lstStyle/>
          <a:p>
            <a:pPr algn="ctr">
              <a:spcBef>
                <a:spcPct val="50000"/>
              </a:spcBef>
            </a:pPr>
            <a:r>
              <a:rPr lang="fr-FR" sz="1600" dirty="0">
                <a:solidFill>
                  <a:schemeClr val="bg1"/>
                </a:solidFill>
                <a:latin typeface="+mj-lt"/>
              </a:rPr>
              <a:t>Coordination entre corridors, CER, partenaires pour le développement</a:t>
            </a:r>
          </a:p>
        </p:txBody>
      </p:sp>
      <p:sp>
        <p:nvSpPr>
          <p:cNvPr id="20489" name="Text Box 11"/>
          <p:cNvSpPr txBox="1">
            <a:spLocks noChangeArrowheads="1"/>
          </p:cNvSpPr>
          <p:nvPr/>
        </p:nvSpPr>
        <p:spPr bwMode="auto">
          <a:xfrm>
            <a:off x="3657600" y="5410200"/>
            <a:ext cx="2057400" cy="338554"/>
          </a:xfrm>
          <a:prstGeom prst="rect">
            <a:avLst/>
          </a:prstGeom>
          <a:noFill/>
          <a:ln w="9525">
            <a:noFill/>
            <a:miter lim="800000"/>
            <a:headEnd/>
            <a:tailEnd/>
          </a:ln>
        </p:spPr>
        <p:txBody>
          <a:bodyPr>
            <a:spAutoFit/>
          </a:bodyPr>
          <a:lstStyle/>
          <a:p>
            <a:pPr algn="ctr">
              <a:spcBef>
                <a:spcPct val="50000"/>
              </a:spcBef>
            </a:pPr>
            <a:r>
              <a:rPr lang="fr-FR" sz="1600" dirty="0">
                <a:solidFill>
                  <a:schemeClr val="bg1"/>
                </a:solidFill>
                <a:latin typeface="+mj-lt"/>
              </a:rPr>
              <a:t>Coopération</a:t>
            </a:r>
          </a:p>
        </p:txBody>
      </p:sp>
      <p:sp>
        <p:nvSpPr>
          <p:cNvPr id="20490" name="Text Box 12"/>
          <p:cNvSpPr txBox="1">
            <a:spLocks noChangeArrowheads="1"/>
          </p:cNvSpPr>
          <p:nvPr/>
        </p:nvSpPr>
        <p:spPr bwMode="auto">
          <a:xfrm>
            <a:off x="6477000" y="3733800"/>
            <a:ext cx="2057400" cy="1015663"/>
          </a:xfrm>
          <a:prstGeom prst="rect">
            <a:avLst/>
          </a:prstGeom>
          <a:noFill/>
          <a:ln w="9525">
            <a:noFill/>
            <a:miter lim="800000"/>
            <a:headEnd/>
            <a:tailEnd/>
          </a:ln>
        </p:spPr>
        <p:txBody>
          <a:bodyPr>
            <a:spAutoFit/>
          </a:bodyPr>
          <a:lstStyle/>
          <a:p>
            <a:pPr algn="ctr">
              <a:spcBef>
                <a:spcPct val="50000"/>
              </a:spcBef>
            </a:pPr>
            <a:r>
              <a:rPr lang="fr-FR" sz="1500" dirty="0">
                <a:solidFill>
                  <a:schemeClr val="bg1"/>
                </a:solidFill>
                <a:latin typeface="+mj-lt"/>
              </a:rPr>
              <a:t>Logistiques des corridors </a:t>
            </a:r>
            <a:r>
              <a:rPr lang="fr-FR" sz="1500" dirty="0" smtClean="0">
                <a:solidFill>
                  <a:schemeClr val="bg1"/>
                </a:solidFill>
                <a:latin typeface="+mj-lt"/>
              </a:rPr>
              <a:t>(programme d’échanges, plateformes, </a:t>
            </a:r>
            <a:r>
              <a:rPr lang="fr-FR" sz="1500" dirty="0">
                <a:solidFill>
                  <a:schemeClr val="bg1"/>
                </a:solidFill>
                <a:latin typeface="+mj-lt"/>
              </a:rPr>
              <a:t>modes)</a:t>
            </a:r>
          </a:p>
        </p:txBody>
      </p:sp>
      <p:sp>
        <p:nvSpPr>
          <p:cNvPr id="20491" name="Text Box 13"/>
          <p:cNvSpPr txBox="1">
            <a:spLocks noChangeArrowheads="1"/>
          </p:cNvSpPr>
          <p:nvPr/>
        </p:nvSpPr>
        <p:spPr bwMode="auto">
          <a:xfrm>
            <a:off x="6477000" y="5029200"/>
            <a:ext cx="2057400" cy="1246495"/>
          </a:xfrm>
          <a:prstGeom prst="rect">
            <a:avLst/>
          </a:prstGeom>
          <a:noFill/>
          <a:ln w="9525">
            <a:noFill/>
            <a:miter lim="800000"/>
            <a:headEnd/>
            <a:tailEnd/>
          </a:ln>
        </p:spPr>
        <p:txBody>
          <a:bodyPr>
            <a:spAutoFit/>
          </a:bodyPr>
          <a:lstStyle/>
          <a:p>
            <a:pPr algn="ctr">
              <a:spcBef>
                <a:spcPct val="50000"/>
              </a:spcBef>
            </a:pPr>
            <a:r>
              <a:rPr lang="fr-FR" sz="1500" dirty="0">
                <a:solidFill>
                  <a:schemeClr val="bg1"/>
                </a:solidFill>
                <a:latin typeface="+mj-lt"/>
              </a:rPr>
              <a:t>Logistiques intra régionales (logistique </a:t>
            </a:r>
            <a:r>
              <a:rPr lang="fr-FR" sz="1500" dirty="0" smtClean="0">
                <a:solidFill>
                  <a:schemeClr val="bg1"/>
                </a:solidFill>
                <a:latin typeface="+mj-lt"/>
              </a:rPr>
              <a:t>rurale, commerce transfrontalier à petite échelle)</a:t>
            </a:r>
            <a:endParaRPr lang="fr-FR" sz="1500" dirty="0">
              <a:solidFill>
                <a:schemeClr val="bg1"/>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pPr eaLnBrk="1" hangingPunct="1">
              <a:lnSpc>
                <a:spcPct val="80000"/>
              </a:lnSpc>
            </a:pPr>
            <a:r>
              <a:rPr lang="fr-FR" sz="1900" dirty="0" smtClean="0"/>
              <a:t>Mesure </a:t>
            </a:r>
            <a:r>
              <a:rPr lang="fr-FR" sz="1900" dirty="0" smtClean="0"/>
              <a:t>de performance </a:t>
            </a:r>
            <a:r>
              <a:rPr lang="fr-FR" sz="1900" dirty="0" smtClean="0"/>
              <a:t>des corridors :</a:t>
            </a:r>
          </a:p>
          <a:p>
            <a:pPr lvl="1" eaLnBrk="1" hangingPunct="1">
              <a:lnSpc>
                <a:spcPct val="80000"/>
              </a:lnSpc>
            </a:pPr>
            <a:r>
              <a:rPr lang="fr-FR" sz="1700" dirty="0" smtClean="0"/>
              <a:t>Cette approche s'appuie sur l'héritage du SSATP concernant les observatoires de transport et les outils de diagnostic</a:t>
            </a:r>
          </a:p>
          <a:p>
            <a:pPr lvl="1" eaLnBrk="1" hangingPunct="1">
              <a:lnSpc>
                <a:spcPct val="80000"/>
              </a:lnSpc>
            </a:pPr>
            <a:r>
              <a:rPr lang="fr-FR" sz="1700" dirty="0" smtClean="0"/>
              <a:t>La consolidation des mesures de performance des corridors pour suivre les progrès en matière d’échanges commerciaux de l'Union africaine</a:t>
            </a:r>
          </a:p>
          <a:p>
            <a:pPr lvl="1" eaLnBrk="1" hangingPunct="1">
              <a:lnSpc>
                <a:spcPct val="80000"/>
              </a:lnSpc>
            </a:pPr>
            <a:r>
              <a:rPr lang="fr-FR" sz="1700" dirty="0" smtClean="0"/>
              <a:t>Trois domaines prioritaires interconnectés en vue d’une mise en application :</a:t>
            </a:r>
          </a:p>
          <a:p>
            <a:pPr lvl="2" eaLnBrk="1" hangingPunct="1">
              <a:lnSpc>
                <a:spcPct val="80000"/>
              </a:lnSpc>
            </a:pPr>
            <a:r>
              <a:rPr lang="fr-FR" sz="1600" dirty="0" smtClean="0"/>
              <a:t>Perfectionnement de directives sur les observatoires de transport</a:t>
            </a:r>
          </a:p>
          <a:p>
            <a:pPr lvl="2" eaLnBrk="1" hangingPunct="1">
              <a:lnSpc>
                <a:spcPct val="80000"/>
              </a:lnSpc>
            </a:pPr>
            <a:r>
              <a:rPr lang="fr-FR" sz="1600" dirty="0" smtClean="0"/>
              <a:t>Poursuite de l'appui technique aux observatoires existants et prévus</a:t>
            </a:r>
          </a:p>
          <a:p>
            <a:pPr eaLnBrk="1" hangingPunct="1">
              <a:lnSpc>
                <a:spcPct val="80000"/>
              </a:lnSpc>
            </a:pPr>
            <a:r>
              <a:rPr lang="fr-FR" sz="1900" dirty="0" smtClean="0"/>
              <a:t>Instituts de recherche :</a:t>
            </a:r>
          </a:p>
          <a:p>
            <a:pPr lvl="1" eaLnBrk="1" hangingPunct="1">
              <a:lnSpc>
                <a:spcPct val="80000"/>
              </a:lnSpc>
            </a:pPr>
            <a:r>
              <a:rPr lang="fr-FR" sz="1700" dirty="0" smtClean="0"/>
              <a:t>Travaux d'analyse sur les nouvelles tendances et les enjeux dans le domaine de la facilitation du commerce</a:t>
            </a:r>
          </a:p>
        </p:txBody>
      </p:sp>
      <p:sp>
        <p:nvSpPr>
          <p:cNvPr id="22530" name="Title 1"/>
          <p:cNvSpPr>
            <a:spLocks noGrp="1"/>
          </p:cNvSpPr>
          <p:nvPr>
            <p:ph type="title"/>
          </p:nvPr>
        </p:nvSpPr>
        <p:spPr/>
        <p:txBody>
          <a:bodyPr/>
          <a:lstStyle/>
          <a:p>
            <a:pPr eaLnBrk="1" hangingPunct="1"/>
            <a:r>
              <a:rPr lang="fr-FR" smtClean="0"/>
              <a:t>Création de connaissances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914400" y="2438400"/>
            <a:ext cx="7408862" cy="3451225"/>
          </a:xfrm>
        </p:spPr>
        <p:txBody>
          <a:bodyPr/>
          <a:lstStyle/>
          <a:p>
            <a:pPr eaLnBrk="1" hangingPunct="1">
              <a:lnSpc>
                <a:spcPct val="80000"/>
              </a:lnSpc>
            </a:pPr>
            <a:r>
              <a:rPr lang="fr-FR" sz="2000" dirty="0" smtClean="0"/>
              <a:t>Coopération</a:t>
            </a:r>
          </a:p>
          <a:p>
            <a:pPr lvl="1" eaLnBrk="1" hangingPunct="1">
              <a:lnSpc>
                <a:spcPct val="80000"/>
              </a:lnSpc>
            </a:pPr>
            <a:r>
              <a:rPr lang="fr-FR" sz="1900" dirty="0" smtClean="0"/>
              <a:t>Mettre l’accent sur l’échange d’expériences, en mettant en valeur l’expertise africaine et en prenant avantage des niveaux les plus avancés de certaines régions par rapport à d’autres</a:t>
            </a:r>
          </a:p>
          <a:p>
            <a:pPr lvl="1" eaLnBrk="1" hangingPunct="1">
              <a:lnSpc>
                <a:spcPct val="80000"/>
              </a:lnSpc>
            </a:pPr>
            <a:r>
              <a:rPr lang="fr-FR" sz="1900" dirty="0" smtClean="0"/>
              <a:t>Deux groupes cibles :</a:t>
            </a:r>
          </a:p>
          <a:p>
            <a:pPr lvl="2" eaLnBrk="1" hangingPunct="1">
              <a:lnSpc>
                <a:spcPct val="80000"/>
              </a:lnSpc>
            </a:pPr>
            <a:r>
              <a:rPr lang="fr-FR" sz="1700" dirty="0" smtClean="0"/>
              <a:t>Niveau technique: apport d'une expertise à court terme par un autre partenaire (CER / corridor / pays / organisation régionale / exploitant)</a:t>
            </a:r>
          </a:p>
          <a:p>
            <a:pPr lvl="2" eaLnBrk="1" hangingPunct="1">
              <a:lnSpc>
                <a:spcPct val="80000"/>
              </a:lnSpc>
            </a:pPr>
            <a:r>
              <a:rPr lang="fr-FR" sz="1700" dirty="0" smtClean="0"/>
              <a:t>Niveau politique : voyages d’étude (le voir pour le croire)</a:t>
            </a:r>
          </a:p>
          <a:p>
            <a:pPr eaLnBrk="1" hangingPunct="1">
              <a:lnSpc>
                <a:spcPct val="80000"/>
              </a:lnSpc>
            </a:pPr>
            <a:r>
              <a:rPr lang="fr-FR" sz="2000" dirty="0" smtClean="0"/>
              <a:t>Coordination</a:t>
            </a:r>
          </a:p>
          <a:p>
            <a:pPr lvl="1" eaLnBrk="1" hangingPunct="1">
              <a:lnSpc>
                <a:spcPct val="80000"/>
              </a:lnSpc>
            </a:pPr>
            <a:r>
              <a:rPr lang="fr-FR" sz="1900" dirty="0" smtClean="0"/>
              <a:t>Soutien à l’ émergence d’un programme cohérent au sein des partenaires pour le développement, CER, pays et autorités de </a:t>
            </a:r>
            <a:r>
              <a:rPr lang="fr-FR" sz="1900" dirty="0" smtClean="0"/>
              <a:t>corridor</a:t>
            </a:r>
            <a:endParaRPr lang="fr-FR" sz="1900" dirty="0" smtClean="0"/>
          </a:p>
          <a:p>
            <a:pPr lvl="1" eaLnBrk="1" hangingPunct="1">
              <a:lnSpc>
                <a:spcPct val="80000"/>
              </a:lnSpc>
            </a:pPr>
            <a:r>
              <a:rPr lang="fr-FR" sz="1900" dirty="0" smtClean="0"/>
              <a:t>Le CCT-CER s’est avéré être un catalyseur dans la promotion </a:t>
            </a:r>
          </a:p>
          <a:p>
            <a:pPr lvl="1" eaLnBrk="1" hangingPunct="1">
              <a:lnSpc>
                <a:spcPct val="80000"/>
              </a:lnSpc>
              <a:buFont typeface="Symbol" pitchFamily="18" charset="2"/>
              <a:buNone/>
            </a:pPr>
            <a:r>
              <a:rPr lang="fr-FR" sz="1900" dirty="0" smtClean="0"/>
              <a:t>d’un dialogue dynamique au sein de la communauté d'intégration</a:t>
            </a:r>
          </a:p>
          <a:p>
            <a:pPr lvl="1" eaLnBrk="1" hangingPunct="1">
              <a:lnSpc>
                <a:spcPct val="80000"/>
              </a:lnSpc>
              <a:buFont typeface="Symbol" pitchFamily="18" charset="2"/>
              <a:buNone/>
            </a:pPr>
            <a:r>
              <a:rPr lang="fr-FR" sz="1900" dirty="0" smtClean="0"/>
              <a:t>régionale</a:t>
            </a:r>
          </a:p>
          <a:p>
            <a:pPr lvl="1" eaLnBrk="1" hangingPunct="1">
              <a:lnSpc>
                <a:spcPct val="80000"/>
              </a:lnSpc>
            </a:pPr>
            <a:endParaRPr lang="fr-FR" sz="1900" dirty="0" smtClean="0"/>
          </a:p>
        </p:txBody>
      </p:sp>
      <p:sp>
        <p:nvSpPr>
          <p:cNvPr id="24578" name="Title 1"/>
          <p:cNvSpPr>
            <a:spLocks noGrp="1"/>
          </p:cNvSpPr>
          <p:nvPr>
            <p:ph type="title"/>
          </p:nvPr>
        </p:nvSpPr>
        <p:spPr/>
        <p:txBody>
          <a:bodyPr/>
          <a:lstStyle/>
          <a:p>
            <a:pPr eaLnBrk="1" hangingPunct="1"/>
            <a:r>
              <a:rPr lang="en-US" smtClean="0"/>
              <a:t>Partage de connaissances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914400" y="2362200"/>
            <a:ext cx="7408862" cy="3451225"/>
          </a:xfrm>
        </p:spPr>
        <p:txBody>
          <a:bodyPr/>
          <a:lstStyle/>
          <a:p>
            <a:pPr eaLnBrk="1" hangingPunct="1">
              <a:lnSpc>
                <a:spcPct val="80000"/>
              </a:lnSpc>
            </a:pPr>
            <a:r>
              <a:rPr lang="fr-FR" sz="2000" dirty="0" smtClean="0"/>
              <a:t>L’effort de sensibilisation n’étant peut-être pas suffisant, il faudra alors se tourner vers l’application des connaissances  </a:t>
            </a:r>
            <a:r>
              <a:rPr lang="fr-FR" sz="2000" dirty="0" smtClean="0"/>
              <a:t>sous forme de programmes de démonstration pour </a:t>
            </a:r>
            <a:r>
              <a:rPr lang="fr-FR" sz="2000" dirty="0" smtClean="0"/>
              <a:t>établir la preuve des concepts</a:t>
            </a:r>
          </a:p>
          <a:p>
            <a:pPr eaLnBrk="1" hangingPunct="1">
              <a:lnSpc>
                <a:spcPct val="80000"/>
              </a:lnSpc>
            </a:pPr>
            <a:r>
              <a:rPr lang="fr-FR" sz="2000" dirty="0" smtClean="0"/>
              <a:t>Pour l’intégration régionale, deux domaines de réflexion touchent à l’application des connaissances :</a:t>
            </a:r>
          </a:p>
          <a:p>
            <a:pPr lvl="1" eaLnBrk="1" hangingPunct="1">
              <a:lnSpc>
                <a:spcPct val="80000"/>
              </a:lnSpc>
            </a:pPr>
            <a:r>
              <a:rPr lang="fr-FR" sz="1900" dirty="0" smtClean="0"/>
              <a:t>Logistiques des corridors (routes principales / volume élevé)</a:t>
            </a:r>
          </a:p>
          <a:p>
            <a:pPr lvl="2" eaLnBrk="1" hangingPunct="1">
              <a:lnSpc>
                <a:spcPct val="80000"/>
              </a:lnSpc>
            </a:pPr>
            <a:r>
              <a:rPr lang="fr-FR" sz="1700" dirty="0" smtClean="0"/>
              <a:t>Priorités du secteur commercial (intégration des douanes et du commerce)</a:t>
            </a:r>
          </a:p>
          <a:p>
            <a:pPr lvl="2" eaLnBrk="1" hangingPunct="1">
              <a:lnSpc>
                <a:spcPct val="80000"/>
              </a:lnSpc>
            </a:pPr>
            <a:r>
              <a:rPr lang="fr-FR" sz="1700" dirty="0" smtClean="0"/>
              <a:t>Modes de transport (efficacité des opérateurs, multimodal)</a:t>
            </a:r>
          </a:p>
          <a:p>
            <a:pPr lvl="2" eaLnBrk="1" hangingPunct="1">
              <a:lnSpc>
                <a:spcPct val="80000"/>
              </a:lnSpc>
            </a:pPr>
            <a:r>
              <a:rPr lang="fr-FR" sz="1700" dirty="0" smtClean="0"/>
              <a:t>Plates-formes (places portuaires, plates-formes et ports secs)</a:t>
            </a:r>
          </a:p>
          <a:p>
            <a:pPr lvl="1" eaLnBrk="1" hangingPunct="1">
              <a:lnSpc>
                <a:spcPct val="80000"/>
              </a:lnSpc>
            </a:pPr>
            <a:r>
              <a:rPr lang="fr-FR" sz="1900" dirty="0" smtClean="0"/>
              <a:t>Logistiques infrarégionales (réseau rural et de desserte / commerce à petite échelle)</a:t>
            </a:r>
          </a:p>
          <a:p>
            <a:pPr lvl="2" eaLnBrk="1" hangingPunct="1">
              <a:lnSpc>
                <a:spcPct val="80000"/>
              </a:lnSpc>
            </a:pPr>
            <a:r>
              <a:rPr lang="fr-FR" sz="1700" dirty="0" smtClean="0"/>
              <a:t>Services logistiques pour les petites charges, renforcement des capacités des opérateurs économiques, régimes simplifiés</a:t>
            </a:r>
          </a:p>
        </p:txBody>
      </p:sp>
      <p:sp>
        <p:nvSpPr>
          <p:cNvPr id="26626" name="Title 1"/>
          <p:cNvSpPr>
            <a:spLocks noGrp="1"/>
          </p:cNvSpPr>
          <p:nvPr>
            <p:ph type="title"/>
          </p:nvPr>
        </p:nvSpPr>
        <p:spPr/>
        <p:txBody>
          <a:bodyPr/>
          <a:lstStyle/>
          <a:p>
            <a:pPr eaLnBrk="1" hangingPunct="1"/>
            <a:r>
              <a:rPr lang="fr-FR" dirty="0" smtClean="0"/>
              <a:t>Application des connaissances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914400" y="2057400"/>
            <a:ext cx="7408862" cy="3451225"/>
          </a:xfrm>
        </p:spPr>
        <p:txBody>
          <a:bodyPr/>
          <a:lstStyle/>
          <a:p>
            <a:pPr eaLnBrk="1" hangingPunct="1"/>
            <a:r>
              <a:rPr lang="fr-FR" dirty="0" smtClean="0"/>
              <a:t>Passage d'une vision centrée sur les activités à une vision d’orientation stratégique impliquant une série d’activités </a:t>
            </a:r>
          </a:p>
          <a:p>
            <a:pPr eaLnBrk="1" hangingPunct="1"/>
            <a:r>
              <a:rPr lang="fr-FR" dirty="0" smtClean="0"/>
              <a:t>La partie non physique porte sur trois </a:t>
            </a:r>
            <a:r>
              <a:rPr lang="fr-FR" dirty="0" smtClean="0"/>
              <a:t>principaux domaines </a:t>
            </a:r>
            <a:r>
              <a:rPr lang="fr-FR" dirty="0" smtClean="0"/>
              <a:t>d'action </a:t>
            </a:r>
            <a:r>
              <a:rPr lang="fr-FR" dirty="0" smtClean="0"/>
              <a:t>:</a:t>
            </a:r>
            <a:endParaRPr lang="fr-FR" dirty="0" smtClean="0"/>
          </a:p>
          <a:p>
            <a:pPr lvl="1" eaLnBrk="1" hangingPunct="1"/>
            <a:r>
              <a:rPr lang="fr-FR" dirty="0" smtClean="0"/>
              <a:t>Instruments d’intégration régionale</a:t>
            </a:r>
          </a:p>
          <a:p>
            <a:pPr lvl="1" eaLnBrk="1" hangingPunct="1"/>
            <a:r>
              <a:rPr lang="fr-FR" dirty="0" smtClean="0"/>
              <a:t>Cadre réglementaire pour une prestation de services de logistique efficaces</a:t>
            </a:r>
          </a:p>
          <a:p>
            <a:pPr lvl="1" eaLnBrk="1" hangingPunct="1"/>
            <a:r>
              <a:rPr lang="fr-FR" dirty="0" smtClean="0"/>
              <a:t>Cadre pour les institutions de stratégie politique pour l’intégration régionale</a:t>
            </a:r>
          </a:p>
        </p:txBody>
      </p:sp>
      <p:sp>
        <p:nvSpPr>
          <p:cNvPr id="28674" name="Title 1"/>
          <p:cNvSpPr>
            <a:spLocks noGrp="1"/>
          </p:cNvSpPr>
          <p:nvPr>
            <p:ph type="title"/>
          </p:nvPr>
        </p:nvSpPr>
        <p:spPr/>
        <p:txBody>
          <a:bodyPr/>
          <a:lstStyle/>
          <a:p>
            <a:pPr eaLnBrk="1" hangingPunct="1"/>
            <a:r>
              <a:rPr lang="fr-FR" sz="3800" dirty="0" smtClean="0"/>
              <a:t>Nouvelle étape </a:t>
            </a:r>
            <a:r>
              <a:rPr lang="fr-FR" sz="3800" smtClean="0"/>
              <a:t>: perspective </a:t>
            </a:r>
            <a:r>
              <a:rPr lang="fr-FR" sz="3800" dirty="0" smtClean="0"/>
              <a:t>sectorielle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p:txBody>
          <a:bodyPr/>
          <a:lstStyle/>
          <a:p>
            <a:pPr eaLnBrk="1" hangingPunct="1">
              <a:lnSpc>
                <a:spcPct val="90000"/>
              </a:lnSpc>
            </a:pPr>
            <a:r>
              <a:rPr lang="fr-FR" sz="2200" dirty="0" smtClean="0"/>
              <a:t>Instruments d’intégration régionale</a:t>
            </a:r>
          </a:p>
          <a:p>
            <a:pPr eaLnBrk="1" hangingPunct="1">
              <a:lnSpc>
                <a:spcPct val="90000"/>
              </a:lnSpc>
            </a:pPr>
            <a:r>
              <a:rPr lang="fr-FR" sz="2200" dirty="0" smtClean="0"/>
              <a:t>Assurer une </a:t>
            </a:r>
            <a:r>
              <a:rPr lang="fr-FR" sz="2200" dirty="0" smtClean="0"/>
              <a:t>transposition uniforme </a:t>
            </a:r>
            <a:r>
              <a:rPr lang="fr-FR" sz="2200" dirty="0" smtClean="0"/>
              <a:t>et cohérente au niveau national des instruments d'intégration régionale</a:t>
            </a:r>
          </a:p>
          <a:p>
            <a:pPr eaLnBrk="1" hangingPunct="1">
              <a:lnSpc>
                <a:spcPct val="90000"/>
              </a:lnSpc>
            </a:pPr>
            <a:r>
              <a:rPr lang="fr-FR" sz="2200" dirty="0" smtClean="0"/>
              <a:t>Création de connaissances</a:t>
            </a:r>
          </a:p>
          <a:p>
            <a:pPr lvl="1" eaLnBrk="1" hangingPunct="1">
              <a:lnSpc>
                <a:spcPct val="90000"/>
              </a:lnSpc>
            </a:pPr>
            <a:r>
              <a:rPr lang="fr-FR" sz="2000" dirty="0" smtClean="0"/>
              <a:t>Analyse des écarts entre pays et des instruments d'intégration régionale</a:t>
            </a:r>
          </a:p>
          <a:p>
            <a:pPr eaLnBrk="1" hangingPunct="1">
              <a:lnSpc>
                <a:spcPct val="90000"/>
              </a:lnSpc>
            </a:pPr>
            <a:r>
              <a:rPr lang="fr-FR" sz="2200" dirty="0" smtClean="0"/>
              <a:t>Partage de connaissances</a:t>
            </a:r>
          </a:p>
          <a:p>
            <a:pPr lvl="1" eaLnBrk="1" hangingPunct="1">
              <a:lnSpc>
                <a:spcPct val="90000"/>
              </a:lnSpc>
            </a:pPr>
            <a:r>
              <a:rPr lang="fr-FR" sz="2000" dirty="0" smtClean="0"/>
              <a:t>Dialogue entre les partenaires régionaux et nationaux</a:t>
            </a:r>
          </a:p>
          <a:p>
            <a:pPr eaLnBrk="1" hangingPunct="1">
              <a:lnSpc>
                <a:spcPct val="90000"/>
              </a:lnSpc>
            </a:pPr>
            <a:r>
              <a:rPr lang="fr-FR" sz="2200" dirty="0" smtClean="0"/>
              <a:t>Application des </a:t>
            </a:r>
            <a:r>
              <a:rPr lang="fr-FR" sz="2200" dirty="0" smtClean="0"/>
              <a:t>connaissances</a:t>
            </a:r>
          </a:p>
          <a:p>
            <a:pPr lvl="1" eaLnBrk="1" hangingPunct="1">
              <a:lnSpc>
                <a:spcPct val="90000"/>
              </a:lnSpc>
            </a:pPr>
            <a:r>
              <a:rPr lang="fr-FR" sz="2000" dirty="0" smtClean="0"/>
              <a:t>Appui à la formulation de politiques et </a:t>
            </a:r>
            <a:r>
              <a:rPr lang="fr-FR" sz="2000" dirty="0" smtClean="0"/>
              <a:t>à </a:t>
            </a:r>
            <a:r>
              <a:rPr lang="fr-FR" sz="2000" dirty="0" smtClean="0"/>
              <a:t>leur application</a:t>
            </a:r>
            <a:endParaRPr lang="fr-FR" sz="2000" dirty="0" smtClean="0"/>
          </a:p>
          <a:p>
            <a:pPr eaLnBrk="1" hangingPunct="1">
              <a:lnSpc>
                <a:spcPct val="90000"/>
              </a:lnSpc>
            </a:pPr>
            <a:endParaRPr lang="fr-FR" sz="2200" dirty="0" smtClean="0"/>
          </a:p>
        </p:txBody>
      </p:sp>
      <p:sp>
        <p:nvSpPr>
          <p:cNvPr id="30722" name="Title 1"/>
          <p:cNvSpPr>
            <a:spLocks noGrp="1"/>
          </p:cNvSpPr>
          <p:nvPr>
            <p:ph type="title"/>
          </p:nvPr>
        </p:nvSpPr>
        <p:spPr/>
        <p:txBody>
          <a:bodyPr/>
          <a:lstStyle/>
          <a:p>
            <a:pPr eaLnBrk="1" hangingPunct="1"/>
            <a:r>
              <a:rPr lang="fr-FR" sz="4000" smtClean="0"/>
              <a:t>Instruments d’ intégration régionale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2694</TotalTime>
  <Words>1112</Words>
  <Application>Microsoft Office PowerPoint</Application>
  <PresentationFormat>On-screen Show (4:3)</PresentationFormat>
  <Paragraphs>113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Pôle Intégration régionale</vt:lpstr>
      <vt:lpstr>Le processus</vt:lpstr>
      <vt:lpstr>Les différentes phases de la mise au point du pôle</vt:lpstr>
      <vt:lpstr>Domaines thématiques et cycle en trois étapes</vt:lpstr>
      <vt:lpstr>Création de connaissances</vt:lpstr>
      <vt:lpstr>Partage de connaissances</vt:lpstr>
      <vt:lpstr>Application des connaissances</vt:lpstr>
      <vt:lpstr>Nouvelle étape : perspective sectorielle </vt:lpstr>
      <vt:lpstr>Instruments d’ intégration régionale</vt:lpstr>
      <vt:lpstr>Cadre réglementaire pour la délivrance de services logistiques efficaces</vt:lpstr>
      <vt:lpstr>Cadre des institutions de stratégie politique pour l’intégration régionale</vt:lpstr>
      <vt:lpstr>Objectifs de la session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Integration Component for a future SSATP</dc:title>
  <dc:creator>WB288421</dc:creator>
  <cp:lastModifiedBy>Monique S. Desthuis-Francis</cp:lastModifiedBy>
  <cp:revision>101</cp:revision>
  <dcterms:created xsi:type="dcterms:W3CDTF">2012-09-27T13:53:02Z</dcterms:created>
  <dcterms:modified xsi:type="dcterms:W3CDTF">2013-02-11T15:35:46Z</dcterms:modified>
</cp:coreProperties>
</file>